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20"/>
  </p:notesMasterIdLst>
  <p:handoutMasterIdLst>
    <p:handoutMasterId r:id="rId21"/>
  </p:handoutMasterIdLst>
  <p:sldIdLst>
    <p:sldId id="256" r:id="rId5"/>
    <p:sldId id="272" r:id="rId6"/>
    <p:sldId id="273" r:id="rId7"/>
    <p:sldId id="274" r:id="rId8"/>
    <p:sldId id="257" r:id="rId9"/>
    <p:sldId id="259" r:id="rId10"/>
    <p:sldId id="266" r:id="rId11"/>
    <p:sldId id="270" r:id="rId12"/>
    <p:sldId id="271" r:id="rId13"/>
    <p:sldId id="264" r:id="rId14"/>
    <p:sldId id="260" r:id="rId15"/>
    <p:sldId id="276" r:id="rId16"/>
    <p:sldId id="277" r:id="rId17"/>
    <p:sldId id="263" r:id="rId18"/>
    <p:sldId id="275" r:id="rId19"/>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FF453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2" autoAdjust="0"/>
    <p:restoredTop sz="94598" autoAdjust="0"/>
  </p:normalViewPr>
  <p:slideViewPr>
    <p:cSldViewPr snapToGrid="0" showGuides="1">
      <p:cViewPr varScale="1">
        <p:scale>
          <a:sx n="96" d="100"/>
          <a:sy n="96" d="100"/>
        </p:scale>
        <p:origin x="1152"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1A4F8C-E918-4AA2-B7D6-8BA3DF09F0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66F2EAE0-7046-43A4-A1B0-62E783DBF3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5E78637-9866-472C-B827-FE74ABBD3EA1}" type="datetime1">
              <a:rPr lang="en-GB" smtClean="0"/>
              <a:t>15/05/2024</a:t>
            </a:fld>
            <a:endParaRPr lang="en-GB"/>
          </a:p>
        </p:txBody>
      </p:sp>
      <p:sp>
        <p:nvSpPr>
          <p:cNvPr id="4" name="Footer Placeholder 3">
            <a:extLst>
              <a:ext uri="{FF2B5EF4-FFF2-40B4-BE49-F238E27FC236}">
                <a16:creationId xmlns:a16="http://schemas.microsoft.com/office/drawing/2014/main" id="{DBA7D107-515E-4AFF-A175-895B266E35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022CA95-5884-4688-8B0C-37914EB108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490F62-96B5-44BE-A8A5-3DEBC6A2B636}" type="slidenum">
              <a:rPr lang="en-GB" smtClean="0"/>
              <a:t>‹#›</a:t>
            </a:fld>
            <a:endParaRPr lang="en-GB"/>
          </a:p>
        </p:txBody>
      </p:sp>
    </p:spTree>
    <p:extLst>
      <p:ext uri="{BB962C8B-B14F-4D97-AF65-F5344CB8AC3E}">
        <p14:creationId xmlns:p14="http://schemas.microsoft.com/office/powerpoint/2010/main" val="249220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BBE3B7A-5542-440A-B7CD-5AB6A17E6EFE}" type="datetime1">
              <a:rPr lang="en-GB" noProof="0" smtClean="0"/>
              <a:t>15/05/2024</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63359F2-43EF-4812-9DC0-98C0B1A40681}" type="slidenum">
              <a:rPr lang="en-GB" noProof="0" smtClean="0"/>
              <a:t>‹#›</a:t>
            </a:fld>
            <a:endParaRPr lang="en-GB" noProof="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1</a:t>
            </a:fld>
            <a:endParaRPr lang="en-GB"/>
          </a:p>
        </p:txBody>
      </p:sp>
    </p:spTree>
    <p:extLst>
      <p:ext uri="{BB962C8B-B14F-4D97-AF65-F5344CB8AC3E}">
        <p14:creationId xmlns:p14="http://schemas.microsoft.com/office/powerpoint/2010/main" val="281947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5</a:t>
            </a:fld>
            <a:endParaRPr lang="en-GB"/>
          </a:p>
        </p:txBody>
      </p:sp>
    </p:spTree>
    <p:extLst>
      <p:ext uri="{BB962C8B-B14F-4D97-AF65-F5344CB8AC3E}">
        <p14:creationId xmlns:p14="http://schemas.microsoft.com/office/powerpoint/2010/main" val="427769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6</a:t>
            </a:fld>
            <a:endParaRPr lang="en-GB"/>
          </a:p>
        </p:txBody>
      </p:sp>
    </p:spTree>
    <p:extLst>
      <p:ext uri="{BB962C8B-B14F-4D97-AF65-F5344CB8AC3E}">
        <p14:creationId xmlns:p14="http://schemas.microsoft.com/office/powerpoint/2010/main" val="152905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7</a:t>
            </a:fld>
            <a:endParaRPr lang="en-GB"/>
          </a:p>
        </p:txBody>
      </p:sp>
    </p:spTree>
    <p:extLst>
      <p:ext uri="{BB962C8B-B14F-4D97-AF65-F5344CB8AC3E}">
        <p14:creationId xmlns:p14="http://schemas.microsoft.com/office/powerpoint/2010/main" val="61150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8</a:t>
            </a:fld>
            <a:endParaRPr lang="en-GB"/>
          </a:p>
        </p:txBody>
      </p:sp>
    </p:spTree>
    <p:extLst>
      <p:ext uri="{BB962C8B-B14F-4D97-AF65-F5344CB8AC3E}">
        <p14:creationId xmlns:p14="http://schemas.microsoft.com/office/powerpoint/2010/main" val="575855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10</a:t>
            </a:fld>
            <a:endParaRPr lang="en-GB"/>
          </a:p>
        </p:txBody>
      </p:sp>
    </p:spTree>
    <p:extLst>
      <p:ext uri="{BB962C8B-B14F-4D97-AF65-F5344CB8AC3E}">
        <p14:creationId xmlns:p14="http://schemas.microsoft.com/office/powerpoint/2010/main" val="3869491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63359F2-43EF-4812-9DC0-98C0B1A40681}" type="slidenum">
              <a:rPr lang="en-GB" smtClean="0"/>
              <a:t>11</a:t>
            </a:fld>
            <a:endParaRPr lang="en-GB"/>
          </a:p>
        </p:txBody>
      </p:sp>
    </p:spTree>
    <p:extLst>
      <p:ext uri="{BB962C8B-B14F-4D97-AF65-F5344CB8AC3E}">
        <p14:creationId xmlns:p14="http://schemas.microsoft.com/office/powerpoint/2010/main" val="658960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B63359F2-43EF-4812-9DC0-98C0B1A40681}" type="slidenum">
              <a:rPr lang="en-GB" smtClean="0"/>
              <a:t>14</a:t>
            </a:fld>
            <a:endParaRPr lang="en-GB"/>
          </a:p>
        </p:txBody>
      </p:sp>
    </p:spTree>
    <p:extLst>
      <p:ext uri="{BB962C8B-B14F-4D97-AF65-F5344CB8AC3E}">
        <p14:creationId xmlns:p14="http://schemas.microsoft.com/office/powerpoint/2010/main" val="99897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rtlCol="0"/>
          <a:lstStyle/>
          <a:p>
            <a:pPr rtl="0"/>
            <a:r>
              <a:rPr lang="lv-LV" noProof="0"/>
              <a:t>Rediģēt šablona virsraksta stilu</a:t>
            </a:r>
            <a:endParaRPr lang="en-GB" noProof="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lv-LV" noProof="0"/>
              <a:t>Noklikšķiniet, lai rediģētu šablona apakšvirsraksta stilu</a:t>
            </a:r>
            <a:endParaRPr lang="en-GB" noProof="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rtlCol="0"/>
          <a:lstStyle/>
          <a:p>
            <a:pPr rtl="0"/>
            <a:r>
              <a:rPr lang="lv-LV" noProof="0"/>
              <a:t>Noklikšķiniet uz ikonas, lai pievienotu attēlu</a:t>
            </a:r>
            <a:endParaRPr lang="en-GB" noProof="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rtlCol="0" anchor="ctr"/>
          <a:lstStyle/>
          <a:p>
            <a:pPr algn="r" rtl="0"/>
            <a:r>
              <a:rPr lang="lv-LV" noProof="0">
                <a:solidFill>
                  <a:schemeClr val="tx2"/>
                </a:solidFill>
              </a:rPr>
              <a:t>Rediģēt šablona virsraksta stilu</a:t>
            </a:r>
            <a:endParaRPr lang="en-GB" noProof="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rtlCol="0"/>
          <a:lstStyle/>
          <a:p>
            <a:pPr rtl="0"/>
            <a:r>
              <a:rPr lang="lv-LV" noProof="0"/>
              <a:t>Noklikšķiniet uz ikonas, lai pievienotu attēlu</a:t>
            </a:r>
            <a:endParaRPr lang="en-GB" noProof="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rtlCol="0"/>
          <a:lstStyle/>
          <a:p>
            <a:pPr rtl="0"/>
            <a:r>
              <a:rPr lang="lv-LV" noProof="0"/>
              <a:t>Noklikšķiniet uz ikonas, lai pievienotu attēlu</a:t>
            </a:r>
            <a:endParaRPr lang="en-GB" noProof="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rtlCol="0"/>
          <a:lstStyle/>
          <a:p>
            <a:pPr rtl="0"/>
            <a:r>
              <a:rPr lang="lv-LV" noProof="0"/>
              <a:t>Noklikšķiniet uz ikonas, lai pievienotu attēlu</a:t>
            </a:r>
            <a:endParaRPr lang="en-GB" noProof="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rtlCol="0"/>
          <a:lstStyle/>
          <a:p>
            <a:pPr rtl="0"/>
            <a:r>
              <a:rPr lang="lv-LV" noProof="0"/>
              <a:t>Noklikšķiniet uz ikonas, lai pievienotu attēlu</a:t>
            </a:r>
            <a:endParaRPr lang="en-GB" noProof="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rtlCol="0">
            <a:normAutofit/>
          </a:bodyPr>
          <a:lstStyle>
            <a:lvl1pPr marL="0" indent="0">
              <a:buNone/>
              <a:defRPr/>
            </a:lvl1pPr>
          </a:lstStyle>
          <a:p>
            <a:pPr lvl="0" rtl="0"/>
            <a:r>
              <a:rPr lang="lv-LV" noProof="0"/>
              <a:t>Noklikšķiniet, lai rediģētu šablona teksta stilus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rtlCol="0"/>
          <a:lstStyle/>
          <a:p>
            <a:pPr rtl="0"/>
            <a:r>
              <a:rPr lang="lv-LV" noProof="0"/>
              <a:t>Rediģēt šablona virsraksta stilu</a:t>
            </a:r>
            <a:endParaRPr lang="en-GB" noProof="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rtlCol="0">
            <a:normAutofit/>
          </a:bodyPr>
          <a:lstStyle>
            <a:lvl1pPr marL="0" indent="0">
              <a:buNone/>
              <a:defRPr/>
            </a:lvl1pPr>
          </a:lstStyle>
          <a:p>
            <a:pPr lvl="0" rtl="0"/>
            <a:r>
              <a:rPr lang="lv-LV" noProof="0"/>
              <a:t>Noklikšķiniet, lai rediģētu šablona teksta stilus</a:t>
            </a:r>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rtlCol="0"/>
          <a:lstStyle/>
          <a:p>
            <a:pPr rtl="0"/>
            <a:r>
              <a:rPr lang="lv-LV" noProof="0"/>
              <a:t>Noklikšķiniet uz ikonas, lai pievienotu attēlu</a:t>
            </a:r>
            <a:endParaRPr lang="en-GB" noProof="0"/>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lv-LV" noProof="0"/>
              <a:t>Rediģēt šablona virsraksta stilu</a:t>
            </a:r>
            <a:endParaRPr lang="en-GB" noProof="0"/>
          </a:p>
        </p:txBody>
      </p:sp>
      <p:sp>
        <p:nvSpPr>
          <p:cNvPr id="3" name="Text Placeholder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lv-LV" noProof="0"/>
              <a:t>Noklikšķiniet, lai rediģētu šablona teksta stilus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rtlCol="0"/>
          <a:lstStyle/>
          <a:p>
            <a:pPr rtl="0"/>
            <a:r>
              <a:rPr lang="lv-LV" noProof="0"/>
              <a:t>Rediģēt šablona virsraksta stilu</a:t>
            </a:r>
            <a:endParaRPr lang="en-GB" noProof="0"/>
          </a:p>
        </p:txBody>
      </p:sp>
      <p:sp>
        <p:nvSpPr>
          <p:cNvPr id="3" name="Content Placeholder 2"/>
          <p:cNvSpPr>
            <a:spLocks noGrp="1"/>
          </p:cNvSpPr>
          <p:nvPr>
            <p:ph sz="half" idx="1"/>
          </p:nvPr>
        </p:nvSpPr>
        <p:spPr>
          <a:xfrm>
            <a:off x="581193" y="2228003"/>
            <a:ext cx="5194767" cy="3633047"/>
          </a:xfrm>
        </p:spPr>
        <p:txBody>
          <a:bodyPr rtlCol="0">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4" name="Content Placeholder 3"/>
          <p:cNvSpPr>
            <a:spLocks noGrp="1"/>
          </p:cNvSpPr>
          <p:nvPr>
            <p:ph sz="half" idx="2"/>
          </p:nvPr>
        </p:nvSpPr>
        <p:spPr>
          <a:xfrm>
            <a:off x="6416039" y="2228003"/>
            <a:ext cx="5194769" cy="3633047"/>
          </a:xfrm>
        </p:spPr>
        <p:txBody>
          <a:bodyPr rtlCol="0">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6" name="Footer Placeholder 5"/>
          <p:cNvSpPr>
            <a:spLocks noGrp="1"/>
          </p:cNvSpPr>
          <p:nvPr>
            <p:ph type="ftr" sz="quarter" idx="11"/>
          </p:nvPr>
        </p:nvSpPr>
        <p:spPr/>
        <p:txBody>
          <a:bodyPr rtlCol="0"/>
          <a:lstStyle/>
          <a:p>
            <a:pPr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lv-LV" noProof="0"/>
              <a:t>Rediģēt šablona virsraksta stilu</a:t>
            </a:r>
            <a:endParaRPr lang="en-GB" noProof="0"/>
          </a:p>
        </p:txBody>
      </p:sp>
      <p:sp>
        <p:nvSpPr>
          <p:cNvPr id="3" name="Content Placeholder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4" name="Text Placeholder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teksta stilus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r>
              <a:rPr lang="en-GB" noProof="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GB" noProof="0" smtClean="0"/>
              <a:pPr/>
              <a:t>‹#›</a:t>
            </a:fld>
            <a:endParaRPr lang="en-GB" noProof="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lv-LV" noProof="0"/>
              <a:t>Rediģēt šablona virsraksta stilu</a:t>
            </a:r>
            <a:endParaRPr lang="en-GB" noProof="0"/>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lv-LV" noProof="0"/>
              <a:t>Noklikšķiniet uz ikonas, lai pievienotu attēlu</a:t>
            </a:r>
            <a:endParaRPr lang="en-GB" noProof="0"/>
          </a:p>
        </p:txBody>
      </p:sp>
      <p:sp>
        <p:nvSpPr>
          <p:cNvPr id="4" name="Text Placeholder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lv-LV" noProof="0"/>
              <a:t>Noklikšķiniet, lai rediģētu šablona teksta stilus</a:t>
            </a:r>
          </a:p>
        </p:txBody>
      </p:sp>
      <p:sp>
        <p:nvSpPr>
          <p:cNvPr id="6" name="Footer Placeholder 5"/>
          <p:cNvSpPr>
            <a:spLocks noGrp="1"/>
          </p:cNvSpPr>
          <p:nvPr>
            <p:ph type="ftr" sz="quarter" idx="11"/>
          </p:nvPr>
        </p:nvSpPr>
        <p:spPr/>
        <p:txBody>
          <a:bodyPr rtlCol="0"/>
          <a:lstStyle/>
          <a:p>
            <a:pPr algn="l" rtl="0"/>
            <a:r>
              <a:rPr lang="en-GB" noProof="0"/>
              <a:t>Sample Footer Text</a:t>
            </a:r>
          </a:p>
        </p:txBody>
      </p:sp>
      <p:sp>
        <p:nvSpPr>
          <p:cNvPr id="5" name="Date Placeholder 4"/>
          <p:cNvSpPr>
            <a:spLocks noGrp="1"/>
          </p:cNvSpPr>
          <p:nvPr>
            <p:ph type="dt" sz="half" idx="10"/>
          </p:nvPr>
        </p:nvSpPr>
        <p:spPr/>
        <p:txBody>
          <a:bodyPr rtlCol="0"/>
          <a:lstStyle/>
          <a:p>
            <a:pPr rtl="0"/>
            <a:r>
              <a:rPr lang="en-GB" noProof="0"/>
              <a:t>20XX</a:t>
            </a:r>
          </a:p>
        </p:txBody>
      </p:sp>
      <p:sp>
        <p:nvSpPr>
          <p:cNvPr id="7" name="Slide Number Placeholder 6"/>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rtlCol="0"/>
          <a:lstStyle>
            <a:lvl1pPr>
              <a:defRPr/>
            </a:lvl1pPr>
          </a:lstStyle>
          <a:p>
            <a:pPr rtl="0"/>
            <a:r>
              <a:rPr lang="lv-LV" noProof="0"/>
              <a:t>Rediģēt šablona virsraksta stilu</a:t>
            </a:r>
            <a:endParaRPr lang="en-GB" noProof="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rtlCol="0"/>
          <a:lstStyle>
            <a:lvl1pPr marL="0" indent="0">
              <a:buNone/>
              <a:defRPr/>
            </a:lvl1pPr>
          </a:lstStyle>
          <a:p>
            <a:pPr lvl="0" rtl="0"/>
            <a:r>
              <a:rPr lang="lv-LV" noProof="0"/>
              <a:t>Noklikšķiniet, lai rediģētu šablona teksta stilus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rtlCol="0"/>
          <a:lstStyle/>
          <a:p>
            <a:pPr rtl="0"/>
            <a:r>
              <a:rPr lang="lv-LV" noProof="0"/>
              <a:t>Noklikšķiniet uz ikonas, lai pievienotu attēlu</a:t>
            </a:r>
            <a:endParaRPr lang="en-GB" noProof="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rtlCol="0"/>
          <a:lstStyle/>
          <a:p>
            <a:pPr rtl="0"/>
            <a:r>
              <a:rPr lang="lv-LV" noProof="0"/>
              <a:t>Noklikšķiniet uz ikonas, lai pievienotu attēlu</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rtlCol="0">
            <a:normAutofit/>
          </a:bodyPr>
          <a:lstStyle/>
          <a:p>
            <a:pPr rtl="0"/>
            <a:r>
              <a:rPr lang="lv-LV" noProof="0">
                <a:solidFill>
                  <a:schemeClr val="tx2"/>
                </a:solidFill>
              </a:rPr>
              <a:t>Rediģēt šablona virsraksta stilu</a:t>
            </a:r>
            <a:endParaRPr lang="en-GB" noProof="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rtlCol="0">
            <a:normAutofit/>
          </a:bodyPr>
          <a:lstStyle>
            <a:lvl1pPr marL="0" indent="0">
              <a:buNone/>
              <a:defRPr/>
            </a:lvl1pPr>
          </a:lstStyle>
          <a:p>
            <a:pPr lvl="0" rtl="0"/>
            <a:r>
              <a:rPr lang="lv-LV" noProof="0"/>
              <a:t>Noklikšķiniet, lai rediģētu šablona teksta stilus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rtlCol="0"/>
          <a:lstStyle/>
          <a:p>
            <a:pPr rtl="0"/>
            <a:r>
              <a:rPr lang="lv-LV" noProof="0"/>
              <a:t>Noklikšķiniet uz ikonas, lai pievienotu attēlu</a:t>
            </a:r>
            <a:endParaRPr lang="en-GB" noProof="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rtlCol="0"/>
          <a:lstStyle/>
          <a:p>
            <a:pPr rtl="0"/>
            <a:r>
              <a:rPr lang="lv-LV" noProof="0"/>
              <a:t>Noklikšķiniet uz ikonas, lai pievienotu attēlu</a:t>
            </a:r>
            <a:endParaRPr lang="en-GB" noProof="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rtlCol="0"/>
          <a:lstStyle/>
          <a:p>
            <a:pPr rtl="0"/>
            <a:r>
              <a:rPr lang="lv-LV" noProof="0"/>
              <a:t>Noklikšķiniet uz ikonas, lai pievienotu attēlu</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rtlCol="0"/>
          <a:lstStyle/>
          <a:p>
            <a:pPr rtl="0"/>
            <a:r>
              <a:rPr lang="lv-LV" noProof="0"/>
              <a:t>Rediģēt šablona virsraksta stilu</a:t>
            </a:r>
            <a:endParaRPr lang="en-GB" noProof="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rtlCol="0"/>
          <a:lstStyle>
            <a:lvl1pPr marL="0" indent="0">
              <a:buNone/>
              <a:defRPr/>
            </a:lvl1pPr>
          </a:lstStyle>
          <a:p>
            <a:pPr rtl="0"/>
            <a:r>
              <a:rPr lang="lv-LV" noProof="0"/>
              <a:t>Noklikšķiniet, lai rediģētu šablona apakšvirsraksta stilu</a:t>
            </a:r>
            <a:endParaRPr lang="en-GB" noProof="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rtlCol="0"/>
          <a:lstStyle/>
          <a:p>
            <a:pPr rtl="0"/>
            <a:r>
              <a:rPr lang="lv-LV" noProof="0"/>
              <a:t>Noklikšķiniet uz ikonas, lai pievienotu attēlu</a:t>
            </a:r>
            <a:endParaRPr lang="en-GB" noProof="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rtlCol="0"/>
          <a:lstStyle/>
          <a:p>
            <a:pPr rtl="0"/>
            <a:r>
              <a:rPr lang="lv-LV" noProof="0"/>
              <a:t>Rediģēt šablona virsraksta stilu</a:t>
            </a:r>
            <a:endParaRPr lang="en-GB" noProof="0"/>
          </a:p>
        </p:txBody>
      </p:sp>
      <p:sp>
        <p:nvSpPr>
          <p:cNvPr id="3" name="Content Placeholder 2"/>
          <p:cNvSpPr>
            <a:spLocks noGrp="1"/>
          </p:cNvSpPr>
          <p:nvPr>
            <p:ph idx="1"/>
          </p:nvPr>
        </p:nvSpPr>
        <p:spPr>
          <a:xfrm>
            <a:off x="581192" y="2340864"/>
            <a:ext cx="11029615" cy="3634486"/>
          </a:xfrm>
        </p:spPr>
        <p:txBody>
          <a:bodyPr rtlCol="0"/>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r>
              <a:rPr lang="en-GB" noProof="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r>
              <a:rPr lang="en-GB" noProof="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rtlCol="0"/>
          <a:lstStyle/>
          <a:p>
            <a:pPr rtl="0"/>
            <a:r>
              <a:rPr lang="lv-LV" noProof="0"/>
              <a:t>Rediģēt šablona virsraksta stilu</a:t>
            </a:r>
            <a:endParaRPr lang="en-GB" noProof="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rtlCol="0"/>
          <a:lstStyle>
            <a:lvl1pPr marL="0" indent="0">
              <a:buNone/>
              <a:defRPr/>
            </a:lvl1pPr>
          </a:lstStyle>
          <a:p>
            <a:pPr rtl="0"/>
            <a:r>
              <a:rPr lang="lv-LV" noProof="0"/>
              <a:t>Noklikšķiniet, lai rediģētu šablona apakšvirsraksta stilu</a:t>
            </a:r>
            <a:endParaRPr lang="en-GB" noProof="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rtlCol="0"/>
          <a:lstStyle/>
          <a:p>
            <a:pPr rtl="0"/>
            <a:r>
              <a:rPr lang="lv-LV" noProof="0"/>
              <a:t>Noklikšķiniet uz ikonas, lai pievienotu attēlu</a:t>
            </a:r>
            <a:endParaRPr lang="en-GB" noProof="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rtlCol="0"/>
          <a:lstStyle/>
          <a:p>
            <a:pPr rtl="0"/>
            <a:r>
              <a:rPr lang="lv-LV" noProof="0"/>
              <a:t>Noklikšķiniet uz ikonas, lai pievienotu attēlu</a:t>
            </a:r>
            <a:endParaRPr lang="en-GB" noProof="0"/>
          </a:p>
        </p:txBody>
      </p:sp>
      <p:sp>
        <p:nvSpPr>
          <p:cNvPr id="3" name="Footer Placeholder 2"/>
          <p:cNvSpPr>
            <a:spLocks noGrp="1"/>
          </p:cNvSpPr>
          <p:nvPr>
            <p:ph type="ftr" sz="quarter" idx="11"/>
          </p:nvPr>
        </p:nvSpPr>
        <p:spPr/>
        <p:txBody>
          <a:bodyPr rtlCol="0"/>
          <a:lstStyle/>
          <a:p>
            <a:pPr rtl="0"/>
            <a:r>
              <a:rPr lang="en-GB" noProof="0"/>
              <a:t>Sample Footer Text</a:t>
            </a:r>
          </a:p>
        </p:txBody>
      </p:sp>
      <p:sp>
        <p:nvSpPr>
          <p:cNvPr id="2" name="Date Placeholder 1"/>
          <p:cNvSpPr>
            <a:spLocks noGrp="1"/>
          </p:cNvSpPr>
          <p:nvPr>
            <p:ph type="dt" sz="half" idx="10"/>
          </p:nvPr>
        </p:nvSpPr>
        <p:spPr/>
        <p:txBody>
          <a:bodyPr rtlCol="0"/>
          <a:lstStyle/>
          <a:p>
            <a:pPr rtl="0"/>
            <a:r>
              <a:rPr lang="en-GB" noProof="0"/>
              <a:t>20XX</a:t>
            </a:r>
          </a:p>
        </p:txBody>
      </p:sp>
      <p:sp>
        <p:nvSpPr>
          <p:cNvPr id="4" name="Slide Number Placeholder 3"/>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rtlCol="0"/>
          <a:lstStyle/>
          <a:p>
            <a:pPr rtl="0"/>
            <a:r>
              <a:rPr lang="lv-LV" noProof="0"/>
              <a:t>Rediģēt šablona virsraksta stilu</a:t>
            </a:r>
            <a:endParaRPr lang="en-GB" noProof="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rtlCol="0"/>
          <a:lstStyle/>
          <a:p>
            <a:pPr rtl="0"/>
            <a:r>
              <a:rPr lang="lv-LV" noProof="0"/>
              <a:t>Lai pievienotu SmartArt grafiku, noklikšķiniet uz ikonas</a:t>
            </a:r>
            <a:endParaRPr lang="en-GB" noProof="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rtlCol="0"/>
          <a:lstStyle/>
          <a:p>
            <a:pPr rtl="0"/>
            <a:r>
              <a:rPr lang="lv-LV" noProof="0"/>
              <a:t>Lai pievienotu SmartArt grafiku, noklikšķiniet uz ikonas</a:t>
            </a:r>
            <a:endParaRPr lang="en-GB" noProof="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rtlCol="0"/>
          <a:lstStyle/>
          <a:p>
            <a:pPr rtl="0"/>
            <a:r>
              <a:rPr lang="lv-LV" noProof="0"/>
              <a:t>Lai pievienotu SmartArt grafiku, noklikšķiniet uz ikonas</a:t>
            </a:r>
            <a:endParaRPr lang="en-GB" noProof="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rtlCol="0"/>
          <a:lstStyle/>
          <a:p>
            <a:pPr rtl="0"/>
            <a:r>
              <a:rPr lang="lv-LV" noProof="0"/>
              <a:t>Lai pievienotu SmartArt grafiku, noklikšķiniet uz ikonas</a:t>
            </a:r>
            <a:endParaRPr lang="en-GB" noProof="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rtlCol="0">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rtl="0"/>
            <a:r>
              <a:rPr lang="en-GB" noProof="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rtlCol="0">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rtl="0"/>
            <a:r>
              <a:rPr lang="en-GB" noProof="0"/>
              <a:t>Title</a:t>
            </a:r>
          </a:p>
        </p:txBody>
      </p:sp>
      <p:sp>
        <p:nvSpPr>
          <p:cNvPr id="4" name="Footer Placeholder 3"/>
          <p:cNvSpPr>
            <a:spLocks noGrp="1"/>
          </p:cNvSpPr>
          <p:nvPr>
            <p:ph type="ftr" sz="quarter" idx="11"/>
          </p:nvPr>
        </p:nvSpPr>
        <p:spPr/>
        <p:txBody>
          <a:bodyPr rtlCol="0"/>
          <a:lstStyle/>
          <a:p>
            <a:pPr rtl="0"/>
            <a:r>
              <a:rPr lang="en-GB" noProof="0"/>
              <a:t>Sample Footer Text</a:t>
            </a:r>
          </a:p>
        </p:txBody>
      </p:sp>
      <p:sp>
        <p:nvSpPr>
          <p:cNvPr id="3" name="Date Placeholder 2"/>
          <p:cNvSpPr>
            <a:spLocks noGrp="1"/>
          </p:cNvSpPr>
          <p:nvPr>
            <p:ph type="dt" sz="half" idx="10"/>
          </p:nvPr>
        </p:nvSpPr>
        <p:spPr/>
        <p:txBody>
          <a:bodyPr rtlCol="0"/>
          <a:lstStyle/>
          <a:p>
            <a:pPr rtl="0"/>
            <a:r>
              <a:rPr lang="en-GB" noProof="0"/>
              <a:t>20XX</a:t>
            </a:r>
          </a:p>
        </p:txBody>
      </p:sp>
      <p:sp>
        <p:nvSpPr>
          <p:cNvPr id="5" name="Slide Number Placeholder 4"/>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līdzinājums">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lv-LV" noProof="0"/>
              <a:t>Rediģēt šablona virsraksta stilu</a:t>
            </a:r>
            <a:endParaRPr lang="en-GB" noProof="0"/>
          </a:p>
        </p:txBody>
      </p:sp>
      <p:sp>
        <p:nvSpPr>
          <p:cNvPr id="3" name="Text Placeholder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teksta stilus</a:t>
            </a:r>
          </a:p>
        </p:txBody>
      </p:sp>
      <p:sp>
        <p:nvSpPr>
          <p:cNvPr id="4" name="Content Placeholder 3"/>
          <p:cNvSpPr>
            <a:spLocks noGrp="1"/>
          </p:cNvSpPr>
          <p:nvPr>
            <p:ph sz="half" idx="2"/>
          </p:nvPr>
        </p:nvSpPr>
        <p:spPr>
          <a:xfrm>
            <a:off x="581194" y="2926052"/>
            <a:ext cx="5194766" cy="2934999"/>
          </a:xfrm>
        </p:spPr>
        <p:txBody>
          <a:bodyPr rtlCol="0" anchor="t">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5" name="Text Placeholder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lv-LV" noProof="0"/>
              <a:t>Noklikšķiniet, lai rediģētu šablona teksta stilus</a:t>
            </a:r>
          </a:p>
        </p:txBody>
      </p:sp>
      <p:sp>
        <p:nvSpPr>
          <p:cNvPr id="6" name="Content Placeholder 5"/>
          <p:cNvSpPr>
            <a:spLocks noGrp="1"/>
          </p:cNvSpPr>
          <p:nvPr>
            <p:ph sz="quarter" idx="4"/>
          </p:nvPr>
        </p:nvSpPr>
        <p:spPr>
          <a:xfrm>
            <a:off x="6416037" y="2926052"/>
            <a:ext cx="5194771" cy="2934999"/>
          </a:xfrm>
        </p:spPr>
        <p:txBody>
          <a:bodyPr rtlCol="0" anchor="t">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rtlCol="0"/>
          <a:lstStyle/>
          <a:p>
            <a:pPr rtl="0"/>
            <a:r>
              <a:rPr lang="lv-LV" noProof="0"/>
              <a:t>Rediģēt šablona virsraksta stilu</a:t>
            </a:r>
            <a:endParaRPr lang="en-GB" noProof="0"/>
          </a:p>
        </p:txBody>
      </p:sp>
      <p:sp>
        <p:nvSpPr>
          <p:cNvPr id="3" name="Text Placeholder 2"/>
          <p:cNvSpPr>
            <a:spLocks noGrp="1"/>
          </p:cNvSpPr>
          <p:nvPr>
            <p:ph type="body" idx="1"/>
          </p:nvPr>
        </p:nvSpPr>
        <p:spPr>
          <a:xfrm>
            <a:off x="581191" y="2250891"/>
            <a:ext cx="3200400"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Noklikšķiniet, lai rediģētu šablona teksta stilus</a:t>
            </a:r>
          </a:p>
        </p:txBody>
      </p:sp>
      <p:sp>
        <p:nvSpPr>
          <p:cNvPr id="4" name="Content Placeholder 3"/>
          <p:cNvSpPr>
            <a:spLocks noGrp="1"/>
          </p:cNvSpPr>
          <p:nvPr>
            <p:ph sz="half" idx="2"/>
          </p:nvPr>
        </p:nvSpPr>
        <p:spPr>
          <a:xfrm>
            <a:off x="581194" y="2926052"/>
            <a:ext cx="3200400" cy="2934999"/>
          </a:xfrm>
        </p:spPr>
        <p:txBody>
          <a:bodyPr rtlCol="0" anchor="t">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5" name="Text Placeholder 4"/>
          <p:cNvSpPr>
            <a:spLocks noGrp="1"/>
          </p:cNvSpPr>
          <p:nvPr>
            <p:ph type="body" sz="quarter" idx="3"/>
          </p:nvPr>
        </p:nvSpPr>
        <p:spPr>
          <a:xfrm>
            <a:off x="4412343"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lv-LV" noProof="0"/>
              <a:t>Noklikšķiniet, lai rediģētu šablona teksta stilus</a:t>
            </a:r>
          </a:p>
        </p:txBody>
      </p:sp>
      <p:sp>
        <p:nvSpPr>
          <p:cNvPr id="6" name="Content Placeholder 5"/>
          <p:cNvSpPr>
            <a:spLocks noGrp="1"/>
          </p:cNvSpPr>
          <p:nvPr>
            <p:ph sz="quarter" idx="4"/>
          </p:nvPr>
        </p:nvSpPr>
        <p:spPr>
          <a:xfrm>
            <a:off x="4412341" y="2926051"/>
            <a:ext cx="3200400" cy="2934999"/>
          </a:xfrm>
        </p:spPr>
        <p:txBody>
          <a:bodyPr rtlCol="0" anchor="t">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lv-LV" noProof="0"/>
              <a:t>Noklikšķiniet, lai rediģētu šablona teksta stilus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rtlCol="0" anchor="t">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8" name="Footer Placeholder 7"/>
          <p:cNvSpPr>
            <a:spLocks noGrp="1"/>
          </p:cNvSpPr>
          <p:nvPr>
            <p:ph type="ftr" sz="quarter" idx="11"/>
          </p:nvPr>
        </p:nvSpPr>
        <p:spPr/>
        <p:txBody>
          <a:bodyPr rtlCol="0"/>
          <a:lstStyle/>
          <a:p>
            <a:pPr rtl="0"/>
            <a:r>
              <a:rPr lang="en-GB" noProof="0"/>
              <a:t>Sample Footer Text</a:t>
            </a:r>
          </a:p>
        </p:txBody>
      </p:sp>
      <p:sp>
        <p:nvSpPr>
          <p:cNvPr id="7" name="Date Placeholder 6"/>
          <p:cNvSpPr>
            <a:spLocks noGrp="1"/>
          </p:cNvSpPr>
          <p:nvPr>
            <p:ph type="dt" sz="half" idx="10"/>
          </p:nvPr>
        </p:nvSpPr>
        <p:spPr/>
        <p:txBody>
          <a:bodyPr rtlCol="0"/>
          <a:lstStyle/>
          <a:p>
            <a:pPr rtl="0"/>
            <a:r>
              <a:rPr lang="en-GB" noProof="0"/>
              <a:t>20XX</a:t>
            </a:r>
          </a:p>
        </p:txBody>
      </p:sp>
      <p:sp>
        <p:nvSpPr>
          <p:cNvPr id="9" name="Slide Number Placeholder 8"/>
          <p:cNvSpPr>
            <a:spLocks noGrp="1"/>
          </p:cNvSpPr>
          <p:nvPr>
            <p:ph type="sldNum" sz="quarter" idx="12"/>
          </p:nvPr>
        </p:nvSpPr>
        <p:spPr/>
        <p:txBody>
          <a:bodyPr rtlCol="0"/>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lv-LV" noProof="0"/>
              <a:t>Rediģēt šablona virsraksta stilu</a:t>
            </a:r>
            <a:endParaRPr lang="en-GB" noProof="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lv-LV" noProof="0"/>
              <a:t>Noklikšķiniet, lai rediģētu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en-GB" noProof="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r>
              <a:rPr lang="en-GB" noProof="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r>
              <a:rPr lang="en-GB" noProof="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GB" noProof="0" smtClean="0"/>
              <a:t>‹#›</a:t>
            </a:fld>
            <a:endParaRPr lang="en-GB" noProof="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saluss.lv/" TargetMode="External"/><Relationship Id="rId3" Type="http://schemas.openxmlformats.org/officeDocument/2006/relationships/image" Target="../media/image24.png"/><Relationship Id="rId7" Type="http://schemas.openxmlformats.org/officeDocument/2006/relationships/hyperlink" Target="https://narkologsriga.lv/lv/"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www.ednarkologs.lv/" TargetMode="External"/><Relationship Id="rId11" Type="http://schemas.openxmlformats.org/officeDocument/2006/relationships/hyperlink" Target="https://atikesdoktorats.lv/doctor/dr-jelena-sorokina/" TargetMode="External"/><Relationship Id="rId5" Type="http://schemas.openxmlformats.org/officeDocument/2006/relationships/hyperlink" Target="https://www.kaziks.lv/" TargetMode="External"/><Relationship Id="rId10" Type="http://schemas.openxmlformats.org/officeDocument/2006/relationships/hyperlink" Target="https://rslimnica.lv/index.php/privatprakses/" TargetMode="External"/><Relationship Id="rId4" Type="http://schemas.openxmlformats.org/officeDocument/2006/relationships/image" Target="../media/image25.svg"/><Relationship Id="rId9" Type="http://schemas.openxmlformats.org/officeDocument/2006/relationships/hyperlink" Target="https://www.straupesnarkologija.lv/"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hyperlink" Target="https://www.falkovs.com/lt/" TargetMode="External"/><Relationship Id="rId7" Type="http://schemas.openxmlformats.org/officeDocument/2006/relationships/hyperlink" Target="https://www.infolapas.lv/company/vasilenko-varvara-dziedniece-narkologe&amp;language=ru_RU"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jauns.lv/raksts/par-veselibu/240464-alojas-dziednieks-andris-pieveikt-alkohola-atkaribu-dazreiz-ir-grutak-neka-izarstet-vezi" TargetMode="External"/><Relationship Id="rId11" Type="http://schemas.openxmlformats.org/officeDocument/2006/relationships/image" Target="../media/image29.jpg"/><Relationship Id="rId5" Type="http://schemas.openxmlformats.org/officeDocument/2006/relationships/hyperlink" Target="https://maksimalietis.co.uk/" TargetMode="External"/><Relationship Id="rId10" Type="http://schemas.openxmlformats.org/officeDocument/2006/relationships/image" Target="../media/image28.jpg"/><Relationship Id="rId4" Type="http://schemas.openxmlformats.org/officeDocument/2006/relationships/hyperlink" Target="https://www.santa.lv/plus/raksts/ieva_/ivans-kostiks--samanis-kurs-kode-pret-dazada-veida-atkaribam-41048/" TargetMode="External"/><Relationship Id="rId9" Type="http://schemas.openxmlformats.org/officeDocument/2006/relationships/image" Target="../media/image27.jp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monalisa.lv/pagiru-bus/" TargetMode="External"/><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2.jpeg"/><Relationship Id="rId4" Type="http://schemas.openxmlformats.org/officeDocument/2006/relationships/hyperlink" Target="https://www.apollo.lv/8008956/riga-darbu-saks-pirmais-pagiru-autobuss-ka-tas-strad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s://www.vmnvd.gov.lv/lv/ambulatorie-pakalpojumi-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kumi.lv/ta/id/44108-arstniecibas-likum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samed.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detox.l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www.unionklinika.lv/" TargetMode="External"/><Relationship Id="rId4" Type="http://schemas.openxmlformats.org/officeDocument/2006/relationships/hyperlink" Target="https://varaviksnecentrs.lv/"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www.neslimo.lv/medicinas-iestades" TargetMode="External"/><Relationship Id="rId3" Type="http://schemas.openxmlformats.org/officeDocument/2006/relationships/slideLayout" Target="../slideLayouts/slideLayout5.xml"/><Relationship Id="rId7" Type="http://schemas.openxmlformats.org/officeDocument/2006/relationships/image" Target="../media/image17.png"/><Relationship Id="rId12" Type="http://schemas.openxmlformats.org/officeDocument/2006/relationships/hyperlink" Target="https://atkariba.lv/"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notesSlide" Target="../notesSlides/notesSlide5.xml"/><Relationship Id="rId9" Type="http://schemas.openxmlformats.org/officeDocument/2006/relationships/image" Target="../media/image19.svg"/><Relationship Id="rId14" Type="http://schemas.openxmlformats.org/officeDocument/2006/relationships/hyperlink" Target="https://www.neslimo.lv/arstniecibas-personas"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rtlCol="0"/>
          <a:lstStyle/>
          <a:p>
            <a:pPr algn="ctr"/>
            <a:r>
              <a:rPr lang="lv-LV" sz="3600" b="1" dirty="0">
                <a:solidFill>
                  <a:schemeClr val="accent1"/>
                </a:solidFill>
                <a:effectLst>
                  <a:outerShdw blurRad="38100" dist="38100" dir="2700000" algn="tl">
                    <a:srgbClr val="000000">
                      <a:alpha val="43137"/>
                    </a:srgbClr>
                  </a:outerShdw>
                </a:effectLst>
              </a:rPr>
              <a:t>PRIVĀTA </a:t>
            </a:r>
            <a:r>
              <a:rPr lang="en-GB" sz="3600" b="1" dirty="0" err="1">
                <a:solidFill>
                  <a:schemeClr val="accent1"/>
                </a:solidFill>
                <a:effectLst>
                  <a:outerShdw blurRad="38100" dist="38100" dir="2700000" algn="tl">
                    <a:srgbClr val="000000">
                      <a:alpha val="43137"/>
                    </a:srgbClr>
                  </a:outerShdw>
                </a:effectLst>
              </a:rPr>
              <a:t>narkoloģiskā</a:t>
            </a:r>
            <a:r>
              <a:rPr lang="lv-LV" sz="3600" b="1" dirty="0">
                <a:solidFill>
                  <a:schemeClr val="accent1"/>
                </a:solidFill>
                <a:effectLst>
                  <a:outerShdw blurRad="38100" dist="38100" dir="2700000" algn="tl">
                    <a:srgbClr val="000000">
                      <a:alpha val="43137"/>
                    </a:srgbClr>
                  </a:outerShdw>
                </a:effectLst>
              </a:rPr>
              <a:t> PALIDZĪBA</a:t>
            </a:r>
            <a:br>
              <a:rPr lang="en-GB" dirty="0"/>
            </a:br>
            <a:endParaRPr lang="en-GB" dirty="0"/>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rtlCol="0"/>
          <a:lstStyle/>
          <a:p>
            <a:r>
              <a:rPr lang="lv-LV" dirty="0"/>
              <a:t>Aleksandrs </a:t>
            </a:r>
            <a:r>
              <a:rPr lang="lv-LV" dirty="0" err="1"/>
              <a:t>Jekimovs</a:t>
            </a:r>
            <a:r>
              <a:rPr lang="lv-LV" dirty="0"/>
              <a:t> </a:t>
            </a:r>
            <a:r>
              <a:rPr lang="sv-SE" dirty="0"/>
              <a:t>SIA Lasa Med galvenais ārsts</a:t>
            </a:r>
            <a:endParaRPr lang="en-GB" dirty="0"/>
          </a:p>
        </p:txBody>
      </p:sp>
      <p:pic>
        <p:nvPicPr>
          <p:cNvPr id="12" name="Attēla vietturis 11" descr="Attēls, kurā ir caurspīdīgs materiāls, ūdens, šķidrums, burbulis&#10;&#10;Apraksts ģenerēts automātiski">
            <a:extLst>
              <a:ext uri="{FF2B5EF4-FFF2-40B4-BE49-F238E27FC236}">
                <a16:creationId xmlns:a16="http://schemas.microsoft.com/office/drawing/2014/main" id="{849D1A49-0110-1A6E-FFD0-526B20592DEB}"/>
              </a:ext>
            </a:extLst>
          </p:cNvPr>
          <p:cNvPicPr>
            <a:picLocks noGrp="1" noChangeAspect="1"/>
          </p:cNvPicPr>
          <p:nvPr>
            <p:ph type="pic" sz="quarter" idx="13"/>
          </p:nvPr>
        </p:nvPicPr>
        <p:blipFill>
          <a:blip r:embed="rId3"/>
          <a:srcRect t="23886" b="23886"/>
          <a:stretch/>
        </p:blipFill>
        <p:spPr>
          <a:xfrm>
            <a:off x="448056" y="3081528"/>
            <a:ext cx="11265408" cy="3310128"/>
          </a:xfrm>
        </p:spPr>
      </p:pic>
      <p:pic>
        <p:nvPicPr>
          <p:cNvPr id="13" name="Grafika 12" descr="Bottle with solid fill">
            <a:extLst>
              <a:ext uri="{FF2B5EF4-FFF2-40B4-BE49-F238E27FC236}">
                <a16:creationId xmlns:a16="http://schemas.microsoft.com/office/drawing/2014/main" id="{C9544B1D-96EE-274A-B653-334942B043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27072" y="892452"/>
            <a:ext cx="799424" cy="799424"/>
          </a:xfrm>
          <a:prstGeom prst="rect">
            <a:avLst/>
          </a:prstGeom>
        </p:spPr>
      </p:pic>
    </p:spTree>
    <p:extLst>
      <p:ext uri="{BB962C8B-B14F-4D97-AF65-F5344CB8AC3E}">
        <p14:creationId xmlns:p14="http://schemas.microsoft.com/office/powerpoint/2010/main" val="10397590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56A6-A0B7-4AD3-A4A4-9522F249B031}"/>
              </a:ext>
            </a:extLst>
          </p:cNvPr>
          <p:cNvSpPr>
            <a:spLocks noGrp="1"/>
          </p:cNvSpPr>
          <p:nvPr>
            <p:ph type="title"/>
          </p:nvPr>
        </p:nvSpPr>
        <p:spPr>
          <a:xfrm>
            <a:off x="581193" y="729658"/>
            <a:ext cx="11029616" cy="988332"/>
          </a:xfrm>
        </p:spPr>
        <p:txBody>
          <a:bodyPr rtlCol="0">
            <a:normAutofit/>
          </a:bodyPr>
          <a:lstStyle/>
          <a:p>
            <a:pPr rtl="0"/>
            <a:r>
              <a:rPr lang="en-GB" sz="3600" dirty="0" err="1">
                <a:effectLst>
                  <a:outerShdw blurRad="38100" dist="38100" dir="2700000" algn="tl">
                    <a:srgbClr val="000000">
                      <a:alpha val="43137"/>
                    </a:srgbClr>
                  </a:outerShdw>
                </a:effectLst>
              </a:rPr>
              <a:t>Ambulatorās</a:t>
            </a:r>
            <a:r>
              <a:rPr lang="en-GB" sz="3600" dirty="0">
                <a:effectLst>
                  <a:outerShdw blurRad="38100" dist="38100" dir="2700000" algn="tl">
                    <a:srgbClr val="000000">
                      <a:alpha val="43137"/>
                    </a:srgbClr>
                  </a:outerShdw>
                </a:effectLst>
              </a:rPr>
              <a:t> </a:t>
            </a:r>
            <a:r>
              <a:rPr lang="en-GB" sz="3600" dirty="0" err="1">
                <a:effectLst>
                  <a:outerShdw blurRad="38100" dist="38100" dir="2700000" algn="tl">
                    <a:srgbClr val="000000">
                      <a:alpha val="43137"/>
                    </a:srgbClr>
                  </a:outerShdw>
                </a:effectLst>
              </a:rPr>
              <a:t>medicīniskās</a:t>
            </a:r>
            <a:r>
              <a:rPr lang="en-GB" sz="3600" dirty="0">
                <a:effectLst>
                  <a:outerShdw blurRad="38100" dist="38100" dir="2700000" algn="tl">
                    <a:srgbClr val="000000">
                      <a:alpha val="43137"/>
                    </a:srgbClr>
                  </a:outerShdw>
                </a:effectLst>
              </a:rPr>
              <a:t> </a:t>
            </a:r>
            <a:r>
              <a:rPr lang="en-GB" sz="3600" dirty="0" err="1">
                <a:effectLst>
                  <a:outerShdw blurRad="38100" dist="38100" dir="2700000" algn="tl">
                    <a:srgbClr val="000000">
                      <a:alpha val="43137"/>
                    </a:srgbClr>
                  </a:outerShdw>
                </a:effectLst>
              </a:rPr>
              <a:t>palīdzības</a:t>
            </a:r>
            <a:r>
              <a:rPr lang="en-GB" sz="3600" dirty="0">
                <a:effectLst>
                  <a:outerShdw blurRad="38100" dist="38100" dir="2700000" algn="tl">
                    <a:srgbClr val="000000">
                      <a:alpha val="43137"/>
                    </a:srgbClr>
                  </a:outerShdw>
                </a:effectLst>
              </a:rPr>
              <a:t> </a:t>
            </a:r>
            <a:r>
              <a:rPr lang="en-GB" sz="3600" dirty="0" err="1">
                <a:effectLst>
                  <a:outerShdw blurRad="38100" dist="38100" dir="2700000" algn="tl">
                    <a:srgbClr val="000000">
                      <a:alpha val="43137"/>
                    </a:srgbClr>
                  </a:outerShdw>
                </a:effectLst>
              </a:rPr>
              <a:t>metodes</a:t>
            </a:r>
            <a:endParaRPr lang="en-GB" sz="3600" dirty="0">
              <a:effectLst>
                <a:outerShdw blurRad="38100" dist="38100" dir="2700000" algn="tl">
                  <a:srgbClr val="000000">
                    <a:alpha val="43137"/>
                  </a:srgbClr>
                </a:outerShdw>
              </a:effectLst>
            </a:endParaRPr>
          </a:p>
        </p:txBody>
      </p:sp>
      <p:sp>
        <p:nvSpPr>
          <p:cNvPr id="9" name="Slide Number Placeholder 8">
            <a:extLst>
              <a:ext uri="{FF2B5EF4-FFF2-40B4-BE49-F238E27FC236}">
                <a16:creationId xmlns:a16="http://schemas.microsoft.com/office/drawing/2014/main" id="{534A0150-AECF-4D8C-A650-1671E51D36E8}"/>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10</a:t>
            </a:fld>
            <a:endParaRPr lang="en-GB"/>
          </a:p>
        </p:txBody>
      </p:sp>
      <p:pic>
        <p:nvPicPr>
          <p:cNvPr id="23" name="Grafika 22" descr="Classroom with laboratory equipment">
            <a:extLst>
              <a:ext uri="{FF2B5EF4-FFF2-40B4-BE49-F238E27FC236}">
                <a16:creationId xmlns:a16="http://schemas.microsoft.com/office/drawing/2014/main" id="{A831FCBA-5F4D-40B6-5D4C-243FB21268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550" y="581025"/>
            <a:ext cx="12192000" cy="6858000"/>
          </a:xfrm>
          <a:prstGeom prst="rect">
            <a:avLst/>
          </a:prstGeom>
        </p:spPr>
      </p:pic>
      <p:sp>
        <p:nvSpPr>
          <p:cNvPr id="5" name="Text Placeholder 4">
            <a:extLst>
              <a:ext uri="{FF2B5EF4-FFF2-40B4-BE49-F238E27FC236}">
                <a16:creationId xmlns:a16="http://schemas.microsoft.com/office/drawing/2014/main" id="{86D629C6-DFC2-4FE6-9BC6-9CC5FAA30175}"/>
              </a:ext>
            </a:extLst>
          </p:cNvPr>
          <p:cNvSpPr>
            <a:spLocks noGrp="1"/>
          </p:cNvSpPr>
          <p:nvPr>
            <p:ph type="body" sz="quarter" idx="3"/>
          </p:nvPr>
        </p:nvSpPr>
        <p:spPr>
          <a:xfrm>
            <a:off x="715617" y="2659959"/>
            <a:ext cx="3065808" cy="1254815"/>
          </a:xfrm>
        </p:spPr>
        <p:txBody>
          <a:bodyPr rtlCol="0"/>
          <a:lstStyle/>
          <a:p>
            <a:pPr marL="285750" indent="-285750">
              <a:buFont typeface="Wingdings" panose="05000000000000000000" pitchFamily="2" charset="2"/>
              <a:buChar char="ü"/>
            </a:pPr>
            <a:r>
              <a:rPr lang="lv-LV" sz="1400" b="1" dirty="0">
                <a:solidFill>
                  <a:schemeClr val="accent1">
                    <a:lumMod val="75000"/>
                  </a:schemeClr>
                </a:solidFill>
              </a:rPr>
              <a:t>Medikamenti</a:t>
            </a:r>
            <a:endParaRPr lang="ru-RU" sz="1400" b="1" dirty="0">
              <a:solidFill>
                <a:schemeClr val="accent1">
                  <a:lumMod val="75000"/>
                </a:schemeClr>
              </a:solidFill>
            </a:endParaRPr>
          </a:p>
          <a:p>
            <a:pPr marL="285750" indent="-285750">
              <a:buFont typeface="Wingdings" panose="05000000000000000000" pitchFamily="2" charset="2"/>
              <a:buChar char="ü"/>
            </a:pPr>
            <a:r>
              <a:rPr lang="lv-LV" sz="1400" b="1" dirty="0">
                <a:solidFill>
                  <a:schemeClr val="accent1">
                    <a:lumMod val="75000"/>
                  </a:schemeClr>
                </a:solidFill>
              </a:rPr>
              <a:t>Psihoterapija</a:t>
            </a:r>
            <a:endParaRPr lang="ru-RU" sz="1400" b="1" dirty="0">
              <a:solidFill>
                <a:schemeClr val="accent1">
                  <a:lumMod val="75000"/>
                </a:schemeClr>
              </a:solidFill>
            </a:endParaRPr>
          </a:p>
          <a:p>
            <a:pPr marL="285750" indent="-285750">
              <a:buFont typeface="Wingdings" panose="05000000000000000000" pitchFamily="2" charset="2"/>
              <a:buChar char="ü"/>
            </a:pPr>
            <a:r>
              <a:rPr lang="lv-LV" sz="1400" b="1" dirty="0">
                <a:solidFill>
                  <a:schemeClr val="accent1">
                    <a:lumMod val="75000"/>
                  </a:schemeClr>
                </a:solidFill>
              </a:rPr>
              <a:t>Uzturošā terapija</a:t>
            </a:r>
            <a:endParaRPr lang="ru-RU" sz="1400" b="1" dirty="0">
              <a:solidFill>
                <a:schemeClr val="accent1">
                  <a:lumMod val="75000"/>
                </a:schemeClr>
              </a:solidFill>
            </a:endParaRPr>
          </a:p>
          <a:p>
            <a:pPr marL="285750" indent="-285750">
              <a:buFont typeface="Wingdings" panose="05000000000000000000" pitchFamily="2" charset="2"/>
              <a:buChar char="ü"/>
            </a:pPr>
            <a:r>
              <a:rPr lang="lv-LV" sz="1400" b="1" dirty="0">
                <a:solidFill>
                  <a:schemeClr val="accent1">
                    <a:lumMod val="75000"/>
                  </a:schemeClr>
                </a:solidFill>
              </a:rPr>
              <a:t>Motivācija</a:t>
            </a:r>
          </a:p>
          <a:p>
            <a:pPr marL="285750" indent="-285750">
              <a:buFont typeface="Wingdings" panose="05000000000000000000" pitchFamily="2" charset="2"/>
              <a:buChar char="ü"/>
            </a:pPr>
            <a:r>
              <a:rPr lang="lv-LV" sz="1400" b="1" dirty="0">
                <a:solidFill>
                  <a:schemeClr val="accent1">
                    <a:lumMod val="75000"/>
                  </a:schemeClr>
                </a:solidFill>
              </a:rPr>
              <a:t>Konsultācijas atkarīgajiem un </a:t>
            </a:r>
            <a:r>
              <a:rPr lang="lv-LV" sz="1400" b="1" dirty="0" err="1">
                <a:solidFill>
                  <a:schemeClr val="accent1">
                    <a:lumMod val="75000"/>
                  </a:schemeClr>
                </a:solidFill>
              </a:rPr>
              <a:t>līdzatkarīgajiem</a:t>
            </a:r>
            <a:r>
              <a:rPr lang="lv-LV" sz="1400" b="1" dirty="0">
                <a:solidFill>
                  <a:schemeClr val="accent1">
                    <a:lumMod val="75000"/>
                  </a:schemeClr>
                </a:solidFill>
              </a:rPr>
              <a:t> </a:t>
            </a:r>
            <a:endParaRPr lang="ru-RU" sz="1400" b="1" dirty="0">
              <a:solidFill>
                <a:schemeClr val="accent1">
                  <a:lumMod val="75000"/>
                </a:schemeClr>
              </a:solidFill>
            </a:endParaRPr>
          </a:p>
          <a:p>
            <a:pPr marL="285750" indent="-285750">
              <a:buFont typeface="Wingdings" panose="05000000000000000000" pitchFamily="2" charset="2"/>
              <a:buChar char="ü"/>
            </a:pPr>
            <a:endParaRPr lang="en-GB" sz="1600" b="1" dirty="0">
              <a:solidFill>
                <a:schemeClr val="accent1">
                  <a:lumMod val="75000"/>
                </a:schemeClr>
              </a:solidFill>
            </a:endParaRPr>
          </a:p>
        </p:txBody>
      </p:sp>
      <p:sp>
        <p:nvSpPr>
          <p:cNvPr id="29" name="TextBox 28">
            <a:extLst>
              <a:ext uri="{FF2B5EF4-FFF2-40B4-BE49-F238E27FC236}">
                <a16:creationId xmlns:a16="http://schemas.microsoft.com/office/drawing/2014/main" id="{C9890370-5403-4EC4-2F01-3A85B5D42B45}"/>
              </a:ext>
            </a:extLst>
          </p:cNvPr>
          <p:cNvSpPr txBox="1"/>
          <p:nvPr/>
        </p:nvSpPr>
        <p:spPr>
          <a:xfrm>
            <a:off x="6262066" y="4461093"/>
            <a:ext cx="3586784" cy="1815882"/>
          </a:xfrm>
          <a:prstGeom prst="rect">
            <a:avLst/>
          </a:prstGeom>
          <a:noFill/>
        </p:spPr>
        <p:txBody>
          <a:bodyPr wrap="square">
            <a:spAutoFit/>
          </a:bodyPr>
          <a:lstStyle/>
          <a:p>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https://www.kaziks.lv/</a:t>
            </a:r>
            <a:r>
              <a:rPr lang="lv-LV"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hlinkClick r:id="rId6"/>
              </a:rPr>
              <a:t>https://www.ednarkologs.lv/</a:t>
            </a:r>
            <a:r>
              <a:rPr lang="lv-LV"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hlinkClick r:id="rId7"/>
              </a:rPr>
              <a:t>https://narkologsriga.lv/lv/</a:t>
            </a:r>
            <a:r>
              <a:rPr lang="lv-LV"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hlinkClick r:id="rId8"/>
              </a:rPr>
              <a:t>http://www.saluss.lv/</a:t>
            </a:r>
            <a:r>
              <a:rPr lang="lv-LV" sz="1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GB" sz="1400" kern="100" dirty="0">
                <a:effectLst/>
                <a:latin typeface="Calibri" panose="020F0502020204030204" pitchFamily="34" charset="0"/>
                <a:ea typeface="Calibri" panose="020F0502020204030204" pitchFamily="34" charset="0"/>
                <a:cs typeface="Times New Roman" panose="02020603050405020304" pitchFamily="18" charset="0"/>
                <a:hlinkClick r:id="rId9"/>
              </a:rPr>
              <a:t>https://www.straupesnarkologija.lv/</a:t>
            </a:r>
            <a:endParaRPr lang="lv-LV" sz="1400" kern="100" dirty="0">
              <a:latin typeface="Times New Roman" panose="02020603050405020304" pitchFamily="18" charset="0"/>
              <a:ea typeface="Calibri" panose="020F0502020204030204" pitchFamily="34" charset="0"/>
              <a:cs typeface="Times New Roman" panose="02020603050405020304" pitchFamily="18" charset="0"/>
            </a:endParaRPr>
          </a:p>
          <a:p>
            <a:r>
              <a:rPr lang="en-GB" sz="1400" kern="100" dirty="0">
                <a:effectLst/>
                <a:latin typeface="Calibri" panose="020F0502020204030204" pitchFamily="34" charset="0"/>
                <a:ea typeface="Calibri" panose="020F0502020204030204" pitchFamily="34" charset="0"/>
                <a:cs typeface="Times New Roman" panose="02020603050405020304" pitchFamily="18" charset="0"/>
                <a:hlinkClick r:id="rId10"/>
              </a:rPr>
              <a:t>https://rslimnica.lv/index.php/privatprakses/</a:t>
            </a:r>
            <a:endParaRPr lang="lv-LV" sz="1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400" kern="100" dirty="0">
                <a:effectLst/>
                <a:latin typeface="Times New Roman" panose="02020603050405020304" pitchFamily="18" charset="0"/>
                <a:ea typeface="Calibri" panose="020F0502020204030204" pitchFamily="34" charset="0"/>
                <a:cs typeface="Times New Roman" panose="02020603050405020304" pitchFamily="18" charset="0"/>
                <a:hlinkClick r:id="rId11"/>
              </a:rPr>
              <a:t>https://atikesdoktorats.lv/doctor/dr-jelena-sorokina/</a:t>
            </a:r>
            <a:r>
              <a:rPr lang="lv-LV" sz="1400" kern="100" dirty="0">
                <a:latin typeface="Calibri" panose="020F0502020204030204" pitchFamily="34" charset="0"/>
                <a:ea typeface="Calibri" panose="020F0502020204030204" pitchFamily="34" charset="0"/>
                <a:cs typeface="Times New Roman" panose="02020603050405020304" pitchFamily="18" charset="0"/>
              </a:rPr>
              <a:t> </a:t>
            </a:r>
            <a:r>
              <a:rPr lang="lv-LV" sz="1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40075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92F8-8CA0-4216-808E-BCF1E34D38DA}"/>
              </a:ext>
            </a:extLst>
          </p:cNvPr>
          <p:cNvSpPr>
            <a:spLocks noGrp="1"/>
          </p:cNvSpPr>
          <p:nvPr>
            <p:ph type="title"/>
          </p:nvPr>
        </p:nvSpPr>
        <p:spPr>
          <a:xfrm>
            <a:off x="581192" y="3986411"/>
            <a:ext cx="4020625" cy="1872388"/>
          </a:xfrm>
        </p:spPr>
        <p:txBody>
          <a:bodyPr rtlCol="0"/>
          <a:lstStyle/>
          <a:p>
            <a:r>
              <a:rPr lang="en-GB" sz="4000" b="1" kern="100" dirty="0" err="1">
                <a:effectLst/>
                <a:latin typeface="Times New Roman" panose="02020603050405020304" pitchFamily="18" charset="0"/>
                <a:ea typeface="Calibri" panose="020F0502020204030204" pitchFamily="34" charset="0"/>
                <a:cs typeface="Times New Roman" panose="02020603050405020304" pitchFamily="18" charset="0"/>
              </a:rPr>
              <a:t>Alternatīvā</a:t>
            </a:r>
            <a:r>
              <a:rPr lang="en-GB" sz="4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000" b="1" kern="100" dirty="0" err="1">
                <a:effectLst/>
                <a:latin typeface="Times New Roman" panose="02020603050405020304" pitchFamily="18" charset="0"/>
                <a:ea typeface="Calibri" panose="020F0502020204030204" pitchFamily="34" charset="0"/>
                <a:cs typeface="Times New Roman" panose="02020603050405020304" pitchFamily="18" charset="0"/>
              </a:rPr>
              <a:t>medicīna</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5DB065D3-BB45-4A0E-A1BC-1FAA24968BA8}"/>
              </a:ext>
            </a:extLst>
          </p:cNvPr>
          <p:cNvSpPr>
            <a:spLocks noGrp="1"/>
          </p:cNvSpPr>
          <p:nvPr>
            <p:ph idx="1"/>
          </p:nvPr>
        </p:nvSpPr>
        <p:spPr>
          <a:xfrm>
            <a:off x="4709518" y="4363554"/>
            <a:ext cx="7225075" cy="1902749"/>
          </a:xfrm>
        </p:spPr>
        <p:txBody>
          <a:bodyPr rtlCol="0">
            <a:noAutofit/>
          </a:bodyPr>
          <a:lstStyle/>
          <a:p>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https://www.falkovs.com/lt/</a:t>
            </a:r>
            <a:r>
              <a:rPr lang="lv-LV" sz="1600" kern="1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https://www.santa.lv/plus/raksts/ieva_/ivans-kostiks--samanis-kurs-kode-pret-dazada-veida-atkaribam-41048/</a:t>
            </a:r>
            <a:r>
              <a:rPr lang="lv-LV" sz="1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kern="1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https://maksimalietis.co.uk/</a:t>
            </a:r>
            <a:r>
              <a:rPr lang="lv-LV" sz="16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lv-LV" sz="1600" dirty="0">
                <a:effectLst/>
                <a:latin typeface="Times New Roman" panose="02020603050405020304" pitchFamily="18" charset="0"/>
                <a:ea typeface="Calibri" panose="020F0502020204030204" pitchFamily="34" charset="0"/>
                <a:hlinkClick r:id="rId6"/>
              </a:rPr>
              <a:t>https://jauns.lv/raksts/par-veselibu/240464-alojas-dziednieks-andris-pieveikt-alkohola-atkaribu-dazreiz-ir-grutak-neka-izarstet-vezi</a:t>
            </a:r>
            <a:endParaRPr lang="lv-LV" sz="1600" dirty="0">
              <a:effectLst/>
              <a:latin typeface="Times New Roman" panose="02020603050405020304" pitchFamily="18" charset="0"/>
              <a:ea typeface="Calibri" panose="020F0502020204030204" pitchFamily="34" charset="0"/>
            </a:endParaRPr>
          </a:p>
          <a:p>
            <a:r>
              <a:rPr lang="lv-LV" sz="1600" dirty="0">
                <a:effectLst/>
                <a:latin typeface="Times New Roman" panose="02020603050405020304" pitchFamily="18" charset="0"/>
                <a:ea typeface="Calibri" panose="020F0502020204030204" pitchFamily="34" charset="0"/>
                <a:hlinkClick r:id="rId7"/>
              </a:rPr>
              <a:t>https://www.infolapas.lv/company/vasilenko-varvara-dziedniece-narkologe&amp;language=ru_RU</a:t>
            </a:r>
            <a:r>
              <a:rPr lang="lv-LV" sz="1600" dirty="0">
                <a:effectLst/>
                <a:latin typeface="Times New Roman" panose="02020603050405020304" pitchFamily="18" charset="0"/>
                <a:ea typeface="Calibri" panose="020F0502020204030204" pitchFamily="34" charset="0"/>
              </a:rPr>
              <a:t>   </a:t>
            </a:r>
            <a:endParaRPr lang="en-GB" sz="1600" dirty="0"/>
          </a:p>
        </p:txBody>
      </p:sp>
      <p:sp>
        <p:nvSpPr>
          <p:cNvPr id="18" name="Slide Number Placeholder 17">
            <a:extLst>
              <a:ext uri="{FF2B5EF4-FFF2-40B4-BE49-F238E27FC236}">
                <a16:creationId xmlns:a16="http://schemas.microsoft.com/office/drawing/2014/main" id="{F063B0D3-5484-4E9A-B4AE-2957B71E5027}"/>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11</a:t>
            </a:fld>
            <a:endParaRPr lang="en-GB"/>
          </a:p>
        </p:txBody>
      </p:sp>
      <p:pic>
        <p:nvPicPr>
          <p:cNvPr id="22" name="Attēla vietturis 21" descr="Attēls, kurā ir persona, apģērbs, cilvēka seja, komforts&#10;&#10;Apraksts ģenerēts automātiski">
            <a:extLst>
              <a:ext uri="{FF2B5EF4-FFF2-40B4-BE49-F238E27FC236}">
                <a16:creationId xmlns:a16="http://schemas.microsoft.com/office/drawing/2014/main" id="{8B1ADA67-60BF-DE9C-C6D2-316E666BA3A4}"/>
              </a:ext>
            </a:extLst>
          </p:cNvPr>
          <p:cNvPicPr>
            <a:picLocks noGrp="1" noChangeAspect="1"/>
          </p:cNvPicPr>
          <p:nvPr>
            <p:ph type="pic" sz="quarter" idx="13"/>
          </p:nvPr>
        </p:nvPicPr>
        <p:blipFill>
          <a:blip r:embed="rId8"/>
          <a:srcRect l="19466" r="19466"/>
          <a:stretch>
            <a:fillRect/>
          </a:stretch>
        </p:blipFill>
        <p:spPr/>
      </p:pic>
      <p:pic>
        <p:nvPicPr>
          <p:cNvPr id="30" name="Attēla vietturis 29" descr="Attēls, kurā ir krāsainība, Fraktāļu māksla, raksts, kaleidoskops&#10;&#10;Apraksts ģenerēts automātiski">
            <a:extLst>
              <a:ext uri="{FF2B5EF4-FFF2-40B4-BE49-F238E27FC236}">
                <a16:creationId xmlns:a16="http://schemas.microsoft.com/office/drawing/2014/main" id="{27CA3362-F45F-6E5C-7C8A-CFE0FEEA9BCF}"/>
              </a:ext>
            </a:extLst>
          </p:cNvPr>
          <p:cNvPicPr>
            <a:picLocks noGrp="1" noChangeAspect="1"/>
          </p:cNvPicPr>
          <p:nvPr>
            <p:ph type="pic" sz="quarter" idx="15"/>
          </p:nvPr>
        </p:nvPicPr>
        <p:blipFill>
          <a:blip r:embed="rId9"/>
          <a:srcRect l="4228" r="4228"/>
          <a:stretch>
            <a:fillRect/>
          </a:stretch>
        </p:blipFill>
        <p:spPr/>
      </p:pic>
      <p:pic>
        <p:nvPicPr>
          <p:cNvPr id="32" name="Attēla vietturis 31" descr="Attēls, kurā ir iekštelpu, siena, mēbeles, medicīnas aprīkojums&#10;&#10;Apraksts ģenerēts automātiski">
            <a:extLst>
              <a:ext uri="{FF2B5EF4-FFF2-40B4-BE49-F238E27FC236}">
                <a16:creationId xmlns:a16="http://schemas.microsoft.com/office/drawing/2014/main" id="{230469C0-A808-005C-97C7-6FC0345307A6}"/>
              </a:ext>
            </a:extLst>
          </p:cNvPr>
          <p:cNvPicPr>
            <a:picLocks noGrp="1" noChangeAspect="1"/>
          </p:cNvPicPr>
          <p:nvPr>
            <p:ph type="pic" sz="quarter" idx="16"/>
          </p:nvPr>
        </p:nvPicPr>
        <p:blipFill>
          <a:blip r:embed="rId10"/>
          <a:srcRect l="27179" r="27179"/>
          <a:stretch>
            <a:fillRect/>
          </a:stretch>
        </p:blipFill>
        <p:spPr/>
      </p:pic>
      <p:pic>
        <p:nvPicPr>
          <p:cNvPr id="28" name="Attēla vietturis 27" descr="Attēls, kurā ir persona, cilvēka seja, pirksts, āda&#10;&#10;Apraksts ģenerēts automātiski">
            <a:extLst>
              <a:ext uri="{FF2B5EF4-FFF2-40B4-BE49-F238E27FC236}">
                <a16:creationId xmlns:a16="http://schemas.microsoft.com/office/drawing/2014/main" id="{E5D22EEB-AC60-C2D4-0463-0934D83F93E9}"/>
              </a:ext>
            </a:extLst>
          </p:cNvPr>
          <p:cNvPicPr>
            <a:picLocks noGrp="1" noChangeAspect="1"/>
          </p:cNvPicPr>
          <p:nvPr>
            <p:ph type="pic" sz="quarter" idx="14"/>
          </p:nvPr>
        </p:nvPicPr>
        <p:blipFill>
          <a:blip r:embed="rId11"/>
          <a:srcRect l="19476" r="19476"/>
          <a:stretch>
            <a:fillRect/>
          </a:stretch>
        </p:blipFill>
        <p:spPr/>
      </p:pic>
    </p:spTree>
    <p:extLst>
      <p:ext uri="{BB962C8B-B14F-4D97-AF65-F5344CB8AC3E}">
        <p14:creationId xmlns:p14="http://schemas.microsoft.com/office/powerpoint/2010/main" val="27525653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ida numura vietturis 9">
            <a:extLst>
              <a:ext uri="{FF2B5EF4-FFF2-40B4-BE49-F238E27FC236}">
                <a16:creationId xmlns:a16="http://schemas.microsoft.com/office/drawing/2014/main" id="{5743D549-762B-7B59-3649-5B3D144CFA49}"/>
              </a:ext>
            </a:extLst>
          </p:cNvPr>
          <p:cNvSpPr>
            <a:spLocks noGrp="1"/>
          </p:cNvSpPr>
          <p:nvPr>
            <p:ph type="sldNum" sz="quarter" idx="12"/>
          </p:nvPr>
        </p:nvSpPr>
        <p:spPr/>
        <p:txBody>
          <a:bodyPr/>
          <a:lstStyle/>
          <a:p>
            <a:pPr rtl="0"/>
            <a:fld id="{3A98EE3D-8CD1-4C3F-BD1C-C98C9596463C}" type="slidenum">
              <a:rPr lang="en-GB" noProof="0" smtClean="0"/>
              <a:t>12</a:t>
            </a:fld>
            <a:endParaRPr lang="en-GB" noProof="0"/>
          </a:p>
        </p:txBody>
      </p:sp>
      <p:pic>
        <p:nvPicPr>
          <p:cNvPr id="12" name="Attēls 11" descr="Attēls, kurā ir teksts, vēstule, papīrs, papīra izstrādājums&#10;&#10;Apraksts ģenerēts automātiski">
            <a:extLst>
              <a:ext uri="{FF2B5EF4-FFF2-40B4-BE49-F238E27FC236}">
                <a16:creationId xmlns:a16="http://schemas.microsoft.com/office/drawing/2014/main" id="{B052231D-41CB-7A81-6371-8F259346CF5D}"/>
              </a:ext>
            </a:extLst>
          </p:cNvPr>
          <p:cNvPicPr>
            <a:picLocks noChangeAspect="1"/>
          </p:cNvPicPr>
          <p:nvPr/>
        </p:nvPicPr>
        <p:blipFill rotWithShape="1">
          <a:blip r:embed="rId2"/>
          <a:srcRect l="-370" t="9861" r="-1" b="6330"/>
          <a:stretch/>
        </p:blipFill>
        <p:spPr>
          <a:xfrm>
            <a:off x="4160044" y="676274"/>
            <a:ext cx="3871912" cy="5747640"/>
          </a:xfrm>
          <a:prstGeom prst="rect">
            <a:avLst/>
          </a:prstGeom>
        </p:spPr>
      </p:pic>
    </p:spTree>
    <p:extLst>
      <p:ext uri="{BB962C8B-B14F-4D97-AF65-F5344CB8AC3E}">
        <p14:creationId xmlns:p14="http://schemas.microsoft.com/office/powerpoint/2010/main" val="29061818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ida numura vietturis 9">
            <a:extLst>
              <a:ext uri="{FF2B5EF4-FFF2-40B4-BE49-F238E27FC236}">
                <a16:creationId xmlns:a16="http://schemas.microsoft.com/office/drawing/2014/main" id="{DF297320-647F-8FD0-D86D-D3C86A6EE016}"/>
              </a:ext>
            </a:extLst>
          </p:cNvPr>
          <p:cNvSpPr>
            <a:spLocks noGrp="1"/>
          </p:cNvSpPr>
          <p:nvPr>
            <p:ph type="sldNum" sz="quarter" idx="12"/>
          </p:nvPr>
        </p:nvSpPr>
        <p:spPr/>
        <p:txBody>
          <a:bodyPr/>
          <a:lstStyle/>
          <a:p>
            <a:pPr rtl="0"/>
            <a:fld id="{3A98EE3D-8CD1-4C3F-BD1C-C98C9596463C}" type="slidenum">
              <a:rPr lang="en-GB" noProof="0" smtClean="0"/>
              <a:t>13</a:t>
            </a:fld>
            <a:endParaRPr lang="en-GB" noProof="0"/>
          </a:p>
        </p:txBody>
      </p:sp>
      <p:pic>
        <p:nvPicPr>
          <p:cNvPr id="3074" name="Picture 2">
            <a:extLst>
              <a:ext uri="{FF2B5EF4-FFF2-40B4-BE49-F238E27FC236}">
                <a16:creationId xmlns:a16="http://schemas.microsoft.com/office/drawing/2014/main" id="{0A025317-0935-1AE0-D464-1D10DECA9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0" y="3352800"/>
            <a:ext cx="3733800" cy="152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0BB0D49-8EBB-54C6-AC7D-928111A10299}"/>
              </a:ext>
            </a:extLst>
          </p:cNvPr>
          <p:cNvSpPr txBox="1"/>
          <p:nvPr/>
        </p:nvSpPr>
        <p:spPr>
          <a:xfrm>
            <a:off x="695325" y="5500584"/>
            <a:ext cx="6096000" cy="1200329"/>
          </a:xfrm>
          <a:prstGeom prst="rect">
            <a:avLst/>
          </a:prstGeom>
          <a:noFill/>
        </p:spPr>
        <p:txBody>
          <a:bodyPr wrap="square">
            <a:spAutoFit/>
          </a:bodyPr>
          <a:lstStyle/>
          <a:p>
            <a:r>
              <a:rPr lang="en-GB" dirty="0">
                <a:hlinkClick r:id="rId3"/>
              </a:rPr>
              <a:t>https://monalisa.lv/pagiru-bus/</a:t>
            </a:r>
            <a:endParaRPr lang="lv-LV" dirty="0"/>
          </a:p>
          <a:p>
            <a:r>
              <a:rPr lang="lv-LV" dirty="0">
                <a:hlinkClick r:id="rId4"/>
              </a:rPr>
              <a:t>https://www.apollo.lv/8008956/riga-darbu-saks-pirmais-pagiru-autobuss-ka-tas-stradas</a:t>
            </a:r>
            <a:endParaRPr lang="lv-LV" dirty="0"/>
          </a:p>
          <a:p>
            <a:endParaRPr lang="lv-LV" dirty="0"/>
          </a:p>
        </p:txBody>
      </p:sp>
      <p:pic>
        <p:nvPicPr>
          <p:cNvPr id="3078" name="Picture 6" descr="Darbību sāks paģiru autobuss :: Dienas Bizness">
            <a:extLst>
              <a:ext uri="{FF2B5EF4-FFF2-40B4-BE49-F238E27FC236}">
                <a16:creationId xmlns:a16="http://schemas.microsoft.com/office/drawing/2014/main" id="{9E4E4960-AF98-61F5-5A80-AC948AD4A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562" y="700088"/>
            <a:ext cx="7000875"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758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ttēls 13">
            <a:extLst>
              <a:ext uri="{FF2B5EF4-FFF2-40B4-BE49-F238E27FC236}">
                <a16:creationId xmlns:a16="http://schemas.microsoft.com/office/drawing/2014/main" id="{9E7EF851-12A5-6DB3-F91A-8F9503509DE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61619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ida numura vietturis 6">
            <a:extLst>
              <a:ext uri="{FF2B5EF4-FFF2-40B4-BE49-F238E27FC236}">
                <a16:creationId xmlns:a16="http://schemas.microsoft.com/office/drawing/2014/main" id="{590529F6-4973-31EE-557A-5D11CEAF73CE}"/>
              </a:ext>
            </a:extLst>
          </p:cNvPr>
          <p:cNvSpPr>
            <a:spLocks noGrp="1"/>
          </p:cNvSpPr>
          <p:nvPr>
            <p:ph type="sldNum" sz="quarter" idx="12"/>
          </p:nvPr>
        </p:nvSpPr>
        <p:spPr/>
        <p:txBody>
          <a:bodyPr/>
          <a:lstStyle/>
          <a:p>
            <a:pPr rtl="0"/>
            <a:fld id="{3A98EE3D-8CD1-4C3F-BD1C-C98C9596463C}" type="slidenum">
              <a:rPr lang="en-GB" noProof="0" smtClean="0"/>
              <a:t>15</a:t>
            </a:fld>
            <a:endParaRPr lang="en-GB" noProof="0"/>
          </a:p>
        </p:txBody>
      </p:sp>
      <p:sp>
        <p:nvSpPr>
          <p:cNvPr id="9" name="TextBox 8">
            <a:extLst>
              <a:ext uri="{FF2B5EF4-FFF2-40B4-BE49-F238E27FC236}">
                <a16:creationId xmlns:a16="http://schemas.microsoft.com/office/drawing/2014/main" id="{A07592F3-0D2D-C4C5-3278-C38C65CA0587}"/>
              </a:ext>
            </a:extLst>
          </p:cNvPr>
          <p:cNvSpPr txBox="1"/>
          <p:nvPr/>
        </p:nvSpPr>
        <p:spPr>
          <a:xfrm>
            <a:off x="3590924" y="659130"/>
            <a:ext cx="5010151" cy="584775"/>
          </a:xfrm>
          <a:prstGeom prst="rect">
            <a:avLst/>
          </a:prstGeom>
          <a:noFill/>
        </p:spPr>
        <p:txBody>
          <a:bodyPr wrap="square">
            <a:spAutoFit/>
          </a:bodyPr>
          <a:lstStyle/>
          <a:p>
            <a:r>
              <a:rPr lang="en-GB" sz="3200" dirty="0" err="1"/>
              <a:t>Atbildes</a:t>
            </a:r>
            <a:r>
              <a:rPr lang="en-GB" sz="3200" dirty="0"/>
              <a:t> </a:t>
            </a:r>
            <a:r>
              <a:rPr lang="en-GB" sz="3200" dirty="0" err="1"/>
              <a:t>uz</a:t>
            </a:r>
            <a:r>
              <a:rPr lang="en-GB" sz="3200" dirty="0"/>
              <a:t> </a:t>
            </a:r>
            <a:r>
              <a:rPr lang="en-GB" sz="3200" dirty="0" err="1"/>
              <a:t>jautājumiem</a:t>
            </a:r>
            <a:endParaRPr lang="en-GB" sz="3200" dirty="0"/>
          </a:p>
        </p:txBody>
      </p:sp>
      <p:sp>
        <p:nvSpPr>
          <p:cNvPr id="11" name="TextBox 10">
            <a:extLst>
              <a:ext uri="{FF2B5EF4-FFF2-40B4-BE49-F238E27FC236}">
                <a16:creationId xmlns:a16="http://schemas.microsoft.com/office/drawing/2014/main" id="{51316E41-3295-0B90-46DD-C65AD5918C02}"/>
              </a:ext>
            </a:extLst>
          </p:cNvPr>
          <p:cNvSpPr txBox="1"/>
          <p:nvPr/>
        </p:nvSpPr>
        <p:spPr>
          <a:xfrm>
            <a:off x="866775" y="3008352"/>
            <a:ext cx="6096000" cy="369332"/>
          </a:xfrm>
          <a:prstGeom prst="rect">
            <a:avLst/>
          </a:prstGeom>
          <a:noFill/>
        </p:spPr>
        <p:txBody>
          <a:bodyPr wrap="square">
            <a:spAutoFit/>
          </a:bodyPr>
          <a:lstStyle/>
          <a:p>
            <a:r>
              <a:rPr lang="en-GB"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GB"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www</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GB" sz="1800" u="sng" kern="100"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vmnvd</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GB"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gov</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GB"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lv</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GB"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lv</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GB" sz="1800" u="sng" kern="100"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ambulatorie</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a:t>
            </a:r>
            <a:r>
              <a:rPr lang="en-GB" sz="1800" u="sng" kern="100"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pakalpojumi</a:t>
            </a:r>
            <a:r>
              <a:rPr lang="ru-RU"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-0</a:t>
            </a:r>
            <a:r>
              <a:rPr lang="ru-RU"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C3EC7B7-0CCD-4297-B31E-ACFB7D0DE405}"/>
              </a:ext>
            </a:extLst>
          </p:cNvPr>
          <p:cNvSpPr txBox="1"/>
          <p:nvPr/>
        </p:nvSpPr>
        <p:spPr>
          <a:xfrm>
            <a:off x="866775" y="1626869"/>
            <a:ext cx="6096000" cy="1200329"/>
          </a:xfrm>
          <a:prstGeom prst="rect">
            <a:avLst/>
          </a:prstGeom>
          <a:noFill/>
        </p:spPr>
        <p:txBody>
          <a:bodyPr wrap="square">
            <a:spAutoFit/>
          </a:bodyPr>
          <a:lstStyle/>
          <a:p>
            <a:pPr algn="l">
              <a:buFont typeface="Arial" panose="020B0604020202020204" pitchFamily="34" charset="0"/>
              <a:buChar char="•"/>
            </a:pPr>
            <a:r>
              <a:rPr lang="lv-LV" b="0" i="0" dirty="0">
                <a:solidFill>
                  <a:srgbClr val="212529"/>
                </a:solidFill>
                <a:effectLst/>
                <a:highlight>
                  <a:srgbClr val="FFFFFF"/>
                </a:highlight>
                <a:latin typeface="RobustaTLPro-Regular"/>
              </a:rPr>
              <a:t>Lai saņemtu nosūtījumu valsts apmaksātiem medicīnas pakalpojumiem, jādodas uz valsts apmaksātu vizīti pie ārsta. Maksas vizītes laikā ārsts nav tiesīgs izsniegt nosūtījumu valsts apmaksātas aprūpes saņemšanai. </a:t>
            </a:r>
          </a:p>
        </p:txBody>
      </p:sp>
    </p:spTree>
    <p:extLst>
      <p:ext uri="{BB962C8B-B14F-4D97-AF65-F5344CB8AC3E}">
        <p14:creationId xmlns:p14="http://schemas.microsoft.com/office/powerpoint/2010/main" val="4005457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ida numura vietturis 7">
            <a:extLst>
              <a:ext uri="{FF2B5EF4-FFF2-40B4-BE49-F238E27FC236}">
                <a16:creationId xmlns:a16="http://schemas.microsoft.com/office/drawing/2014/main" id="{AA02EB0D-B650-B247-D3FB-813287B7A3DC}"/>
              </a:ext>
            </a:extLst>
          </p:cNvPr>
          <p:cNvSpPr>
            <a:spLocks noGrp="1"/>
          </p:cNvSpPr>
          <p:nvPr>
            <p:ph type="sldNum" sz="quarter" idx="12"/>
          </p:nvPr>
        </p:nvSpPr>
        <p:spPr/>
        <p:txBody>
          <a:bodyPr/>
          <a:lstStyle/>
          <a:p>
            <a:pPr rtl="0"/>
            <a:fld id="{3A98EE3D-8CD1-4C3F-BD1C-C98C9596463C}" type="slidenum">
              <a:rPr lang="en-GB" noProof="0" smtClean="0"/>
              <a:t>2</a:t>
            </a:fld>
            <a:endParaRPr lang="en-GB" noProof="0"/>
          </a:p>
        </p:txBody>
      </p:sp>
      <p:sp>
        <p:nvSpPr>
          <p:cNvPr id="9" name="Ovāls 8">
            <a:extLst>
              <a:ext uri="{FF2B5EF4-FFF2-40B4-BE49-F238E27FC236}">
                <a16:creationId xmlns:a16="http://schemas.microsoft.com/office/drawing/2014/main" id="{D4CDD14E-D196-A42F-D484-C774E8F1F199}"/>
              </a:ext>
            </a:extLst>
          </p:cNvPr>
          <p:cNvSpPr/>
          <p:nvPr/>
        </p:nvSpPr>
        <p:spPr>
          <a:xfrm>
            <a:off x="5087178" y="655986"/>
            <a:ext cx="2017643" cy="19679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effectLst>
                  <a:outerShdw blurRad="38100" dist="38100" dir="2700000" algn="tl">
                    <a:srgbClr val="000000">
                      <a:alpha val="43137"/>
                    </a:srgbClr>
                  </a:outerShdw>
                </a:effectLst>
              </a:rPr>
              <a:t>Pacients</a:t>
            </a:r>
            <a:endParaRPr lang="en-GB" b="1" dirty="0">
              <a:effectLst>
                <a:outerShdw blurRad="38100" dist="38100" dir="2700000" algn="tl">
                  <a:srgbClr val="000000">
                    <a:alpha val="43137"/>
                  </a:srgbClr>
                </a:outerShdw>
              </a:effectLst>
            </a:endParaRPr>
          </a:p>
        </p:txBody>
      </p:sp>
      <p:sp>
        <p:nvSpPr>
          <p:cNvPr id="10" name="Ovāls 9">
            <a:extLst>
              <a:ext uri="{FF2B5EF4-FFF2-40B4-BE49-F238E27FC236}">
                <a16:creationId xmlns:a16="http://schemas.microsoft.com/office/drawing/2014/main" id="{31922789-C46F-595F-85D5-D81A91FC6EC8}"/>
              </a:ext>
            </a:extLst>
          </p:cNvPr>
          <p:cNvSpPr/>
          <p:nvPr/>
        </p:nvSpPr>
        <p:spPr>
          <a:xfrm>
            <a:off x="1772662" y="2075733"/>
            <a:ext cx="1702902" cy="16250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err="1">
                <a:effectLst>
                  <a:outerShdw blurRad="38100" dist="38100" dir="2700000" algn="tl">
                    <a:srgbClr val="000000">
                      <a:alpha val="43137"/>
                    </a:srgbClr>
                  </a:outerShdw>
                </a:effectLst>
              </a:rPr>
              <a:t>Tradic</a:t>
            </a:r>
            <a:r>
              <a:rPr lang="lv-LV" dirty="0"/>
              <a:t>.</a:t>
            </a:r>
            <a:endParaRPr lang="en-GB" dirty="0"/>
          </a:p>
        </p:txBody>
      </p:sp>
      <p:sp>
        <p:nvSpPr>
          <p:cNvPr id="11" name="Ovāls 10">
            <a:extLst>
              <a:ext uri="{FF2B5EF4-FFF2-40B4-BE49-F238E27FC236}">
                <a16:creationId xmlns:a16="http://schemas.microsoft.com/office/drawing/2014/main" id="{702A222D-F32A-377F-4D0A-023F5EA86926}"/>
              </a:ext>
            </a:extLst>
          </p:cNvPr>
          <p:cNvSpPr/>
          <p:nvPr/>
        </p:nvSpPr>
        <p:spPr>
          <a:xfrm>
            <a:off x="8616857" y="2092894"/>
            <a:ext cx="1702903" cy="16250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err="1">
                <a:effectLst>
                  <a:outerShdw blurRad="38100" dist="38100" dir="2700000" algn="tl">
                    <a:srgbClr val="000000">
                      <a:alpha val="43137"/>
                    </a:srgbClr>
                  </a:outerShdw>
                </a:effectLst>
              </a:rPr>
              <a:t>Netradic</a:t>
            </a:r>
            <a:r>
              <a:rPr lang="lv-LV" dirty="0"/>
              <a:t>.</a:t>
            </a:r>
            <a:endParaRPr lang="en-GB" dirty="0"/>
          </a:p>
        </p:txBody>
      </p:sp>
      <p:sp>
        <p:nvSpPr>
          <p:cNvPr id="12" name="Ovāls 11">
            <a:extLst>
              <a:ext uri="{FF2B5EF4-FFF2-40B4-BE49-F238E27FC236}">
                <a16:creationId xmlns:a16="http://schemas.microsoft.com/office/drawing/2014/main" id="{C697E365-70A5-42D3-4C1C-B03BE07A98D5}"/>
              </a:ext>
            </a:extLst>
          </p:cNvPr>
          <p:cNvSpPr/>
          <p:nvPr/>
        </p:nvSpPr>
        <p:spPr>
          <a:xfrm>
            <a:off x="542707" y="4110719"/>
            <a:ext cx="1932667" cy="18460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effectLst>
                  <a:outerShdw blurRad="38100" dist="38100" dir="2700000" algn="tl">
                    <a:srgbClr val="000000">
                      <a:alpha val="43137"/>
                    </a:srgbClr>
                  </a:outerShdw>
                </a:effectLst>
              </a:rPr>
              <a:t>Likumīga</a:t>
            </a:r>
            <a:endParaRPr lang="en-GB" b="1" dirty="0">
              <a:effectLst>
                <a:outerShdw blurRad="38100" dist="38100" dir="2700000" algn="tl">
                  <a:srgbClr val="000000">
                    <a:alpha val="43137"/>
                  </a:srgbClr>
                </a:outerShdw>
              </a:effectLst>
            </a:endParaRPr>
          </a:p>
        </p:txBody>
      </p:sp>
      <p:sp>
        <p:nvSpPr>
          <p:cNvPr id="13" name="Ovāls 12">
            <a:extLst>
              <a:ext uri="{FF2B5EF4-FFF2-40B4-BE49-F238E27FC236}">
                <a16:creationId xmlns:a16="http://schemas.microsoft.com/office/drawing/2014/main" id="{0496A17F-4348-E14F-775B-968F9808070A}"/>
              </a:ext>
            </a:extLst>
          </p:cNvPr>
          <p:cNvSpPr/>
          <p:nvPr/>
        </p:nvSpPr>
        <p:spPr>
          <a:xfrm>
            <a:off x="2985024" y="4110718"/>
            <a:ext cx="2017642" cy="18460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effectLst>
                  <a:outerShdw blurRad="38100" dist="38100" dir="2700000" algn="tl">
                    <a:srgbClr val="000000">
                      <a:alpha val="43137"/>
                    </a:srgbClr>
                  </a:outerShdw>
                </a:effectLst>
              </a:rPr>
              <a:t>Nelikumīga</a:t>
            </a:r>
            <a:endParaRPr lang="en-GB" b="1" dirty="0">
              <a:effectLst>
                <a:outerShdw blurRad="38100" dist="38100" dir="2700000" algn="tl">
                  <a:srgbClr val="000000">
                    <a:alpha val="43137"/>
                  </a:srgbClr>
                </a:outerShdw>
              </a:effectLst>
            </a:endParaRPr>
          </a:p>
        </p:txBody>
      </p:sp>
      <p:sp>
        <p:nvSpPr>
          <p:cNvPr id="14" name="Ovāls 13">
            <a:extLst>
              <a:ext uri="{FF2B5EF4-FFF2-40B4-BE49-F238E27FC236}">
                <a16:creationId xmlns:a16="http://schemas.microsoft.com/office/drawing/2014/main" id="{D0A3FD93-7067-50E3-E199-92AD1F44F1C6}"/>
              </a:ext>
            </a:extLst>
          </p:cNvPr>
          <p:cNvSpPr/>
          <p:nvPr/>
        </p:nvSpPr>
        <p:spPr>
          <a:xfrm>
            <a:off x="9468309" y="4059114"/>
            <a:ext cx="2017641" cy="1949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effectLst>
                  <a:outerShdw blurRad="38100" dist="38100" dir="2700000" algn="tl">
                    <a:srgbClr val="000000">
                      <a:alpha val="43137"/>
                    </a:srgbClr>
                  </a:outerShdw>
                </a:effectLst>
              </a:rPr>
              <a:t>Nelikumīga</a:t>
            </a:r>
            <a:endParaRPr lang="en-GB" b="1" dirty="0">
              <a:effectLst>
                <a:outerShdw blurRad="38100" dist="38100" dir="2700000" algn="tl">
                  <a:srgbClr val="000000">
                    <a:alpha val="43137"/>
                  </a:srgbClr>
                </a:outerShdw>
              </a:effectLst>
            </a:endParaRPr>
          </a:p>
        </p:txBody>
      </p:sp>
      <p:sp>
        <p:nvSpPr>
          <p:cNvPr id="15" name="Ovāls 14">
            <a:extLst>
              <a:ext uri="{FF2B5EF4-FFF2-40B4-BE49-F238E27FC236}">
                <a16:creationId xmlns:a16="http://schemas.microsoft.com/office/drawing/2014/main" id="{2AE9519F-7A45-DA4C-DF53-5B7C61F16B44}"/>
              </a:ext>
            </a:extLst>
          </p:cNvPr>
          <p:cNvSpPr/>
          <p:nvPr/>
        </p:nvSpPr>
        <p:spPr>
          <a:xfrm>
            <a:off x="7293664" y="4080186"/>
            <a:ext cx="2017641" cy="19281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effectLst>
                  <a:outerShdw blurRad="38100" dist="38100" dir="2700000" algn="tl">
                    <a:srgbClr val="000000">
                      <a:alpha val="43137"/>
                    </a:srgbClr>
                  </a:outerShdw>
                </a:effectLst>
              </a:rPr>
              <a:t>Likumīga</a:t>
            </a:r>
            <a:endParaRPr lang="en-GB" b="1" dirty="0">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2F9E7536-E71A-42DD-76C2-56AF86834BB3}"/>
              </a:ext>
            </a:extLst>
          </p:cNvPr>
          <p:cNvSpPr txBox="1"/>
          <p:nvPr/>
        </p:nvSpPr>
        <p:spPr>
          <a:xfrm>
            <a:off x="3680333" y="2767555"/>
            <a:ext cx="4923383" cy="1323439"/>
          </a:xfrm>
          <a:prstGeom prst="rect">
            <a:avLst/>
          </a:prstGeom>
          <a:noFill/>
        </p:spPr>
        <p:txBody>
          <a:bodyPr wrap="square" rtlCol="0">
            <a:spAutoFit/>
          </a:bodyPr>
          <a:lstStyle/>
          <a:p>
            <a:pPr algn="ctr"/>
            <a:r>
              <a:rPr lang="lv-LV" sz="2000" b="1" dirty="0">
                <a:solidFill>
                  <a:schemeClr val="bg1"/>
                </a:solidFill>
                <a:effectLst>
                  <a:outerShdw blurRad="38100" dist="38100" dir="2700000" algn="tl">
                    <a:srgbClr val="000000">
                      <a:alpha val="43137"/>
                    </a:srgbClr>
                  </a:outerShdw>
                </a:effectLst>
                <a:highlight>
                  <a:srgbClr val="C0C0C0"/>
                </a:highlight>
              </a:rPr>
              <a:t>Ja uzņēmums nodarbojas ar ārstniecību, tam jābūt reģistrētam </a:t>
            </a:r>
            <a:r>
              <a:rPr lang="lv-LV" sz="2000" b="1" dirty="0">
                <a:solidFill>
                  <a:schemeClr val="accent1">
                    <a:lumMod val="75000"/>
                  </a:schemeClr>
                </a:solidFill>
                <a:effectLst>
                  <a:outerShdw blurRad="38100" dist="38100" dir="2700000" algn="tl">
                    <a:srgbClr val="000000">
                      <a:alpha val="43137"/>
                    </a:srgbClr>
                  </a:outerShdw>
                </a:effectLst>
                <a:highlight>
                  <a:srgbClr val="C0C0C0"/>
                </a:highlight>
              </a:rPr>
              <a:t>VID</a:t>
            </a:r>
            <a:r>
              <a:rPr lang="lv-LV" sz="2000" b="1" dirty="0">
                <a:solidFill>
                  <a:schemeClr val="bg1"/>
                </a:solidFill>
                <a:effectLst>
                  <a:outerShdw blurRad="38100" dist="38100" dir="2700000" algn="tl">
                    <a:srgbClr val="000000">
                      <a:alpha val="43137"/>
                    </a:srgbClr>
                  </a:outerShdw>
                </a:effectLst>
                <a:highlight>
                  <a:srgbClr val="C0C0C0"/>
                </a:highlight>
              </a:rPr>
              <a:t>, iekļautam </a:t>
            </a:r>
            <a:r>
              <a:rPr lang="lv-LV" sz="2000" b="1" dirty="0">
                <a:solidFill>
                  <a:schemeClr val="accent1">
                    <a:lumMod val="75000"/>
                  </a:schemeClr>
                </a:solidFill>
                <a:effectLst>
                  <a:outerShdw blurRad="38100" dist="38100" dir="2700000" algn="tl">
                    <a:srgbClr val="000000">
                      <a:alpha val="43137"/>
                    </a:srgbClr>
                  </a:outerShdw>
                </a:effectLst>
                <a:highlight>
                  <a:srgbClr val="C0C0C0"/>
                </a:highlight>
              </a:rPr>
              <a:t>komercreģistrā</a:t>
            </a:r>
            <a:r>
              <a:rPr lang="lv-LV" sz="2000" b="1" dirty="0">
                <a:solidFill>
                  <a:schemeClr val="bg1"/>
                </a:solidFill>
                <a:effectLst>
                  <a:outerShdw blurRad="38100" dist="38100" dir="2700000" algn="tl">
                    <a:srgbClr val="000000">
                      <a:alpha val="43137"/>
                    </a:srgbClr>
                  </a:outerShdw>
                </a:effectLst>
                <a:highlight>
                  <a:srgbClr val="C0C0C0"/>
                </a:highlight>
              </a:rPr>
              <a:t> un reģistrētam </a:t>
            </a:r>
            <a:r>
              <a:rPr lang="lv-LV" sz="2000" b="1" dirty="0">
                <a:solidFill>
                  <a:schemeClr val="accent1">
                    <a:lumMod val="75000"/>
                  </a:schemeClr>
                </a:solidFill>
                <a:effectLst>
                  <a:outerShdw blurRad="38100" dist="38100" dir="2700000" algn="tl">
                    <a:srgbClr val="000000">
                      <a:alpha val="43137"/>
                    </a:srgbClr>
                  </a:outerShdw>
                </a:effectLst>
                <a:highlight>
                  <a:srgbClr val="C0C0C0"/>
                </a:highlight>
              </a:rPr>
              <a:t>Veselības inspekcijā</a:t>
            </a:r>
            <a:r>
              <a:rPr lang="ru-RU" sz="2000" b="1" dirty="0">
                <a:solidFill>
                  <a:schemeClr val="bg1"/>
                </a:solidFill>
                <a:effectLst>
                  <a:outerShdw blurRad="38100" dist="38100" dir="2700000" algn="tl">
                    <a:srgbClr val="000000">
                      <a:alpha val="43137"/>
                    </a:srgbClr>
                  </a:outerShdw>
                </a:effectLst>
                <a:highlight>
                  <a:srgbClr val="C0C0C0"/>
                </a:highlight>
              </a:rPr>
              <a:t>!</a:t>
            </a:r>
            <a:endParaRPr lang="en-GB" sz="2000" b="1" dirty="0">
              <a:solidFill>
                <a:schemeClr val="bg1"/>
              </a:solidFill>
              <a:effectLst>
                <a:outerShdw blurRad="38100" dist="38100" dir="2700000" algn="tl">
                  <a:srgbClr val="000000">
                    <a:alpha val="43137"/>
                  </a:srgbClr>
                </a:outerShdw>
              </a:effectLst>
              <a:highlight>
                <a:srgbClr val="C0C0C0"/>
              </a:highlight>
            </a:endParaRPr>
          </a:p>
        </p:txBody>
      </p:sp>
      <p:cxnSp>
        <p:nvCxnSpPr>
          <p:cNvPr id="18" name="Taisns bultveida savienotājs 17">
            <a:extLst>
              <a:ext uri="{FF2B5EF4-FFF2-40B4-BE49-F238E27FC236}">
                <a16:creationId xmlns:a16="http://schemas.microsoft.com/office/drawing/2014/main" id="{6CC14E16-2DDD-4AE8-E7CA-0370050644DE}"/>
              </a:ext>
            </a:extLst>
          </p:cNvPr>
          <p:cNvCxnSpPr/>
          <p:nvPr/>
        </p:nvCxnSpPr>
        <p:spPr>
          <a:xfrm flipH="1">
            <a:off x="3693474" y="1719470"/>
            <a:ext cx="1309192"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Taisns bultveida savienotājs 19">
            <a:extLst>
              <a:ext uri="{FF2B5EF4-FFF2-40B4-BE49-F238E27FC236}">
                <a16:creationId xmlns:a16="http://schemas.microsoft.com/office/drawing/2014/main" id="{54271FE1-DDC4-E56E-B220-CB1635352C99}"/>
              </a:ext>
            </a:extLst>
          </p:cNvPr>
          <p:cNvCxnSpPr/>
          <p:nvPr/>
        </p:nvCxnSpPr>
        <p:spPr>
          <a:xfrm>
            <a:off x="7205870" y="1639959"/>
            <a:ext cx="1272208" cy="914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Taisns bultveida savienotājs 21">
            <a:extLst>
              <a:ext uri="{FF2B5EF4-FFF2-40B4-BE49-F238E27FC236}">
                <a16:creationId xmlns:a16="http://schemas.microsoft.com/office/drawing/2014/main" id="{70B38BD9-FD3E-540C-5136-0C9331E99A03}"/>
              </a:ext>
            </a:extLst>
          </p:cNvPr>
          <p:cNvCxnSpPr/>
          <p:nvPr/>
        </p:nvCxnSpPr>
        <p:spPr>
          <a:xfrm flipH="1">
            <a:off x="1381539" y="3527714"/>
            <a:ext cx="490701" cy="428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Taisns bultveida savienotājs 23">
            <a:extLst>
              <a:ext uri="{FF2B5EF4-FFF2-40B4-BE49-F238E27FC236}">
                <a16:creationId xmlns:a16="http://schemas.microsoft.com/office/drawing/2014/main" id="{0F048116-E6C3-D584-A652-2703306BBD69}"/>
              </a:ext>
            </a:extLst>
          </p:cNvPr>
          <p:cNvCxnSpPr>
            <a:cxnSpLocks/>
          </p:cNvCxnSpPr>
          <p:nvPr/>
        </p:nvCxnSpPr>
        <p:spPr>
          <a:xfrm>
            <a:off x="3279913" y="3509683"/>
            <a:ext cx="413561" cy="549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Taisns bultveida savienotājs 26">
            <a:extLst>
              <a:ext uri="{FF2B5EF4-FFF2-40B4-BE49-F238E27FC236}">
                <a16:creationId xmlns:a16="http://schemas.microsoft.com/office/drawing/2014/main" id="{542B9073-6AEE-7147-4562-4311F9E62619}"/>
              </a:ext>
            </a:extLst>
          </p:cNvPr>
          <p:cNvCxnSpPr/>
          <p:nvPr/>
        </p:nvCxnSpPr>
        <p:spPr>
          <a:xfrm flipH="1">
            <a:off x="8511668" y="3570309"/>
            <a:ext cx="367748" cy="451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Taisns bultveida savienotājs 28">
            <a:extLst>
              <a:ext uri="{FF2B5EF4-FFF2-40B4-BE49-F238E27FC236}">
                <a16:creationId xmlns:a16="http://schemas.microsoft.com/office/drawing/2014/main" id="{BBF4EDA9-07BD-61BD-8FF1-A4280DD50D7C}"/>
              </a:ext>
            </a:extLst>
          </p:cNvPr>
          <p:cNvCxnSpPr>
            <a:cxnSpLocks/>
          </p:cNvCxnSpPr>
          <p:nvPr/>
        </p:nvCxnSpPr>
        <p:spPr>
          <a:xfrm>
            <a:off x="10167451" y="3476044"/>
            <a:ext cx="348237" cy="531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60190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F4BE6F8-4E9A-8D96-280E-E8F6F63D9BDB}"/>
              </a:ext>
            </a:extLst>
          </p:cNvPr>
          <p:cNvSpPr>
            <a:spLocks noGrp="1"/>
          </p:cNvSpPr>
          <p:nvPr>
            <p:ph type="title"/>
          </p:nvPr>
        </p:nvSpPr>
        <p:spPr>
          <a:xfrm>
            <a:off x="3255770" y="854765"/>
            <a:ext cx="5680460" cy="646044"/>
          </a:xfrm>
        </p:spPr>
        <p:txBody>
          <a:bodyPr>
            <a:normAutofit/>
          </a:bodyPr>
          <a:lstStyle/>
          <a:p>
            <a:r>
              <a:rPr lang="en-GB" sz="3600" b="1" i="0" dirty="0" err="1">
                <a:solidFill>
                  <a:srgbClr val="414142"/>
                </a:solidFill>
                <a:effectLst>
                  <a:outerShdw blurRad="38100" dist="38100" dir="2700000" algn="tl">
                    <a:srgbClr val="000000">
                      <a:alpha val="43137"/>
                    </a:srgbClr>
                  </a:outerShdw>
                </a:effectLst>
                <a:highlight>
                  <a:srgbClr val="FFFFFF"/>
                </a:highlight>
                <a:latin typeface="Arial" panose="020B0604020202020204" pitchFamily="34" charset="0"/>
              </a:rPr>
              <a:t>Ārstniecības</a:t>
            </a:r>
            <a:r>
              <a:rPr lang="en-GB" sz="3600" b="1" i="0" dirty="0">
                <a:solidFill>
                  <a:srgbClr val="414142"/>
                </a:solidFill>
                <a:effectLst>
                  <a:outerShdw blurRad="38100" dist="38100" dir="2700000" algn="tl">
                    <a:srgbClr val="000000">
                      <a:alpha val="43137"/>
                    </a:srgbClr>
                  </a:outerShdw>
                </a:effectLst>
                <a:highlight>
                  <a:srgbClr val="FFFFFF"/>
                </a:highlight>
                <a:latin typeface="Arial" panose="020B0604020202020204" pitchFamily="34" charset="0"/>
              </a:rPr>
              <a:t> </a:t>
            </a:r>
            <a:r>
              <a:rPr lang="en-GB" sz="3600" b="1" i="0" dirty="0" err="1">
                <a:solidFill>
                  <a:srgbClr val="414142"/>
                </a:solidFill>
                <a:effectLst>
                  <a:outerShdw blurRad="38100" dist="38100" dir="2700000" algn="tl">
                    <a:srgbClr val="000000">
                      <a:alpha val="43137"/>
                    </a:srgbClr>
                  </a:outerShdw>
                </a:effectLst>
                <a:highlight>
                  <a:srgbClr val="FFFFFF"/>
                </a:highlight>
                <a:latin typeface="Arial" panose="020B0604020202020204" pitchFamily="34" charset="0"/>
              </a:rPr>
              <a:t>likums</a:t>
            </a:r>
            <a:endParaRPr lang="en-GB" sz="3600" dirty="0">
              <a:effectLst>
                <a:outerShdw blurRad="38100" dist="38100" dir="2700000" algn="tl">
                  <a:srgbClr val="000000">
                    <a:alpha val="43137"/>
                  </a:srgbClr>
                </a:outerShdw>
              </a:effectLst>
            </a:endParaRPr>
          </a:p>
        </p:txBody>
      </p:sp>
      <p:sp>
        <p:nvSpPr>
          <p:cNvPr id="8" name="Slaida numura vietturis 7">
            <a:extLst>
              <a:ext uri="{FF2B5EF4-FFF2-40B4-BE49-F238E27FC236}">
                <a16:creationId xmlns:a16="http://schemas.microsoft.com/office/drawing/2014/main" id="{105ADD5D-1F06-74BC-B5CB-7B6C018E4899}"/>
              </a:ext>
            </a:extLst>
          </p:cNvPr>
          <p:cNvSpPr>
            <a:spLocks noGrp="1"/>
          </p:cNvSpPr>
          <p:nvPr>
            <p:ph type="sldNum" sz="quarter" idx="12"/>
          </p:nvPr>
        </p:nvSpPr>
        <p:spPr/>
        <p:txBody>
          <a:bodyPr/>
          <a:lstStyle/>
          <a:p>
            <a:pPr rtl="0"/>
            <a:fld id="{3A98EE3D-8CD1-4C3F-BD1C-C98C9596463C}" type="slidenum">
              <a:rPr lang="en-GB" noProof="0" smtClean="0"/>
              <a:t>3</a:t>
            </a:fld>
            <a:endParaRPr lang="en-GB" noProof="0"/>
          </a:p>
        </p:txBody>
      </p:sp>
      <p:sp>
        <p:nvSpPr>
          <p:cNvPr id="9" name="TextBox 8">
            <a:extLst>
              <a:ext uri="{FF2B5EF4-FFF2-40B4-BE49-F238E27FC236}">
                <a16:creationId xmlns:a16="http://schemas.microsoft.com/office/drawing/2014/main" id="{09170FD2-E1C2-1E3F-AD7C-802C2BBC6000}"/>
              </a:ext>
            </a:extLst>
          </p:cNvPr>
          <p:cNvSpPr txBox="1"/>
          <p:nvPr/>
        </p:nvSpPr>
        <p:spPr>
          <a:xfrm>
            <a:off x="762923" y="1699598"/>
            <a:ext cx="3776869" cy="5047536"/>
          </a:xfrm>
          <a:prstGeom prst="rect">
            <a:avLst/>
          </a:prstGeom>
          <a:noFill/>
        </p:spPr>
        <p:txBody>
          <a:bodyPr wrap="square" rtlCol="0">
            <a:spAutoFit/>
          </a:bodyPr>
          <a:lstStyle/>
          <a:p>
            <a:pPr marL="285750" indent="-285750">
              <a:buFont typeface="Arial" panose="020B0604020202020204" pitchFamily="34" charset="0"/>
              <a:buChar char="•"/>
            </a:pPr>
            <a:r>
              <a:rPr lang="lv-LV" sz="1600" b="1" dirty="0">
                <a:solidFill>
                  <a:srgbClr val="FFC000"/>
                </a:solidFill>
              </a:rPr>
              <a:t>39.pants. </a:t>
            </a:r>
            <a:r>
              <a:rPr lang="lv-LV" sz="1600" dirty="0">
                <a:solidFill>
                  <a:srgbClr val="465359"/>
                </a:solidFill>
              </a:rPr>
              <a:t>Ārsts darbojas specialitātē (specialitātes var būt vairākas), kas noteikta ārsta sertifikātā. Ārsts drīkst darboties </a:t>
            </a:r>
            <a:r>
              <a:rPr lang="lv-LV" sz="1600" dirty="0" err="1">
                <a:solidFill>
                  <a:srgbClr val="465359"/>
                </a:solidFill>
              </a:rPr>
              <a:t>apakšspecialitātē</a:t>
            </a:r>
            <a:r>
              <a:rPr lang="lv-LV" sz="1600" dirty="0">
                <a:solidFill>
                  <a:srgbClr val="465359"/>
                </a:solidFill>
              </a:rPr>
              <a:t>, </a:t>
            </a:r>
            <a:r>
              <a:rPr lang="lv-LV" sz="1600" dirty="0" err="1">
                <a:solidFill>
                  <a:srgbClr val="465359"/>
                </a:solidFill>
              </a:rPr>
              <a:t>papildspecialitātē</a:t>
            </a:r>
            <a:r>
              <a:rPr lang="lv-LV" sz="1600" dirty="0">
                <a:solidFill>
                  <a:srgbClr val="465359"/>
                </a:solidFill>
              </a:rPr>
              <a:t> vai lietot atsevišķu izmeklēšanas vai ārstēšanas metodi tikai tad, ja viņam ir ārsta sertifikāts </a:t>
            </a:r>
            <a:r>
              <a:rPr lang="lv-LV" sz="1600" dirty="0" err="1">
                <a:solidFill>
                  <a:srgbClr val="465359"/>
                </a:solidFill>
              </a:rPr>
              <a:t>pamatspecialitātē</a:t>
            </a:r>
            <a:r>
              <a:rPr lang="lv-LV" sz="1600" dirty="0">
                <a:solidFill>
                  <a:srgbClr val="465359"/>
                </a:solidFill>
              </a:rPr>
              <a:t>.</a:t>
            </a:r>
            <a:endParaRPr lang="ru-RU" sz="1600" dirty="0">
              <a:solidFill>
                <a:srgbClr val="465359"/>
              </a:solidFill>
            </a:endParaRPr>
          </a:p>
          <a:p>
            <a:pPr marL="285750" indent="-285750">
              <a:buFont typeface="Arial" panose="020B0604020202020204" pitchFamily="34" charset="0"/>
              <a:buChar char="•"/>
            </a:pPr>
            <a:r>
              <a:rPr lang="en-GB" sz="1600" b="1" i="0" dirty="0">
                <a:solidFill>
                  <a:srgbClr val="FFC000"/>
                </a:solidFill>
                <a:effectLst/>
                <a:highlight>
                  <a:srgbClr val="FFFFFF"/>
                </a:highlight>
              </a:rPr>
              <a:t>55.pants. (1) </a:t>
            </a:r>
            <a:r>
              <a:rPr lang="en-GB" sz="1600" i="0" dirty="0" err="1">
                <a:solidFill>
                  <a:srgbClr val="465359"/>
                </a:solidFill>
                <a:effectLst/>
                <a:highlight>
                  <a:srgbClr val="FFFFFF"/>
                </a:highlight>
              </a:rPr>
              <a:t>Ar</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ārstniecību</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drīkst</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nodarboties</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tikai</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tādas</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ārstniecības</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iestādes</a:t>
            </a:r>
            <a:r>
              <a:rPr lang="en-GB" sz="1600" i="0" dirty="0">
                <a:solidFill>
                  <a:srgbClr val="465359"/>
                </a:solidFill>
                <a:effectLst/>
                <a:highlight>
                  <a:srgbClr val="FFFFFF"/>
                </a:highlight>
              </a:rPr>
              <a:t>, kas </a:t>
            </a:r>
            <a:r>
              <a:rPr lang="en-GB" sz="1600" i="0" dirty="0" err="1">
                <a:solidFill>
                  <a:srgbClr val="465359"/>
                </a:solidFill>
                <a:effectLst/>
                <a:highlight>
                  <a:srgbClr val="FFFFFF"/>
                </a:highlight>
              </a:rPr>
              <a:t>atbilst</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ārstniecības</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iestādēm</a:t>
            </a:r>
            <a:r>
              <a:rPr lang="en-GB" sz="1600" i="0" dirty="0">
                <a:solidFill>
                  <a:srgbClr val="465359"/>
                </a:solidFill>
                <a:effectLst/>
                <a:highlight>
                  <a:srgbClr val="FFFFFF"/>
                </a:highlight>
              </a:rPr>
              <a:t> un to </a:t>
            </a:r>
            <a:r>
              <a:rPr lang="en-GB" sz="1600" i="0" dirty="0" err="1">
                <a:solidFill>
                  <a:srgbClr val="465359"/>
                </a:solidFill>
                <a:effectLst/>
                <a:highlight>
                  <a:srgbClr val="FFFFFF"/>
                </a:highlight>
              </a:rPr>
              <a:t>struktūrvienībām</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noteiktajām</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obligātajām</a:t>
            </a:r>
            <a:r>
              <a:rPr lang="en-GB" sz="1600" i="0" dirty="0">
                <a:solidFill>
                  <a:srgbClr val="465359"/>
                </a:solidFill>
                <a:effectLst/>
                <a:highlight>
                  <a:srgbClr val="FFFFFF"/>
                </a:highlight>
              </a:rPr>
              <a:t> </a:t>
            </a:r>
            <a:r>
              <a:rPr lang="en-GB" sz="1600" i="0" dirty="0" err="1">
                <a:solidFill>
                  <a:srgbClr val="465359"/>
                </a:solidFill>
                <a:effectLst/>
                <a:highlight>
                  <a:srgbClr val="FFFFFF"/>
                </a:highlight>
              </a:rPr>
              <a:t>prasībām</a:t>
            </a:r>
            <a:r>
              <a:rPr lang="en-GB" sz="1600" i="0" dirty="0">
                <a:solidFill>
                  <a:srgbClr val="465359"/>
                </a:solidFill>
                <a:effectLst/>
                <a:highlight>
                  <a:srgbClr val="FFFFFF"/>
                </a:highlight>
              </a:rPr>
              <a:t>.</a:t>
            </a:r>
            <a:endParaRPr lang="ru-RU" sz="1600" i="0" dirty="0">
              <a:solidFill>
                <a:srgbClr val="465359"/>
              </a:solidFill>
              <a:effectLst/>
              <a:highlight>
                <a:srgbClr val="FFFFFF"/>
              </a:highlight>
            </a:endParaRPr>
          </a:p>
          <a:p>
            <a:pPr marL="285750" indent="-285750">
              <a:buFont typeface="Arial" panose="020B0604020202020204" pitchFamily="34" charset="0"/>
              <a:buChar char="•"/>
            </a:pPr>
            <a:r>
              <a:rPr lang="lv-LV" sz="1600" b="1" i="0" dirty="0">
                <a:solidFill>
                  <a:srgbClr val="FFC000"/>
                </a:solidFill>
                <a:effectLst/>
                <a:highlight>
                  <a:srgbClr val="FFFFFF"/>
                </a:highlight>
                <a:latin typeface="Arial" panose="020B0604020202020204" pitchFamily="34" charset="0"/>
              </a:rPr>
              <a:t>61.pants.</a:t>
            </a:r>
            <a:r>
              <a:rPr lang="lv-LV" sz="1600" b="0" i="0" dirty="0">
                <a:solidFill>
                  <a:srgbClr val="FFC000"/>
                </a:solidFill>
                <a:effectLst/>
                <a:highlight>
                  <a:srgbClr val="FFFFFF"/>
                </a:highlight>
                <a:latin typeface="Arial" panose="020B0604020202020204" pitchFamily="34" charset="0"/>
              </a:rPr>
              <a:t> </a:t>
            </a:r>
            <a:r>
              <a:rPr lang="ru-RU" sz="1600" dirty="0">
                <a:solidFill>
                  <a:srgbClr val="414142"/>
                </a:solidFill>
                <a:highlight>
                  <a:srgbClr val="FFFFFF"/>
                </a:highlight>
                <a:latin typeface="Arial" panose="020B0604020202020204" pitchFamily="34" charset="0"/>
              </a:rPr>
              <a:t>…</a:t>
            </a:r>
            <a:r>
              <a:rPr lang="lv-LV" sz="1600" b="0" i="0" dirty="0">
                <a:solidFill>
                  <a:srgbClr val="414142"/>
                </a:solidFill>
                <a:effectLst/>
                <a:highlight>
                  <a:srgbClr val="FFFFFF"/>
                </a:highlight>
                <a:latin typeface="Arial" panose="020B0604020202020204" pitchFamily="34" charset="0"/>
              </a:rPr>
              <a:t>atkarības slimnieku ārstēšana notiek labprātīgi pēc viņu vēlēšanās narkoloģiskajās ārstniecības iestādēs Ministru kabineta noteiktajā kārtībā.</a:t>
            </a:r>
            <a:endParaRPr lang="en-GB" sz="1600" dirty="0"/>
          </a:p>
          <a:p>
            <a:pPr marL="285750" indent="-285750">
              <a:buFont typeface="Arial" panose="020B0604020202020204" pitchFamily="34" charset="0"/>
              <a:buChar char="•"/>
            </a:pPr>
            <a:endParaRPr lang="ru-RU" sz="1600" i="0" dirty="0">
              <a:solidFill>
                <a:srgbClr val="465359"/>
              </a:solidFill>
              <a:effectLst/>
              <a:highlight>
                <a:srgbClr val="FFFFFF"/>
              </a:highlight>
            </a:endParaRPr>
          </a:p>
          <a:p>
            <a:pPr marL="285750" indent="-285750">
              <a:buFont typeface="Arial" panose="020B0604020202020204" pitchFamily="34" charset="0"/>
              <a:buChar char="•"/>
            </a:pPr>
            <a:endParaRPr lang="en-GB" dirty="0">
              <a:latin typeface="+mj-lt"/>
            </a:endParaRPr>
          </a:p>
        </p:txBody>
      </p:sp>
      <p:pic>
        <p:nvPicPr>
          <p:cNvPr id="1032" name="Picture 8" descr="Женщина-врач – Бесплатные иконки: профессии и работа">
            <a:extLst>
              <a:ext uri="{FF2B5EF4-FFF2-40B4-BE49-F238E27FC236}">
                <a16:creationId xmlns:a16="http://schemas.microsoft.com/office/drawing/2014/main" id="{39763044-FC8F-D0F5-280C-BC15A93C3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550" y="1836565"/>
            <a:ext cx="2500622" cy="25006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B42A804-13BB-DC72-97BD-DB95B3CE018E}"/>
              </a:ext>
            </a:extLst>
          </p:cNvPr>
          <p:cNvSpPr txBox="1"/>
          <p:nvPr/>
        </p:nvSpPr>
        <p:spPr>
          <a:xfrm>
            <a:off x="7017172" y="5749235"/>
            <a:ext cx="4588115" cy="369332"/>
          </a:xfrm>
          <a:prstGeom prst="rect">
            <a:avLst/>
          </a:prstGeom>
          <a:noFill/>
        </p:spPr>
        <p:txBody>
          <a:bodyPr wrap="none" rtlCol="0">
            <a:spAutoFit/>
          </a:bodyPr>
          <a:lstStyle/>
          <a:p>
            <a:r>
              <a:rPr lang="en-GB" dirty="0">
                <a:hlinkClick r:id="rId3"/>
              </a:rPr>
              <a:t>https://likumi.lv/ta/id/44108-arstniecibas-likums</a:t>
            </a:r>
            <a:r>
              <a:rPr lang="ru-RU" dirty="0"/>
              <a:t> </a:t>
            </a:r>
            <a:endParaRPr lang="en-GB" dirty="0"/>
          </a:p>
        </p:txBody>
      </p:sp>
      <p:sp>
        <p:nvSpPr>
          <p:cNvPr id="15" name="TextBox 14">
            <a:extLst>
              <a:ext uri="{FF2B5EF4-FFF2-40B4-BE49-F238E27FC236}">
                <a16:creationId xmlns:a16="http://schemas.microsoft.com/office/drawing/2014/main" id="{4DEB170D-DC4F-AEF1-479B-971806093B27}"/>
              </a:ext>
            </a:extLst>
          </p:cNvPr>
          <p:cNvSpPr txBox="1"/>
          <p:nvPr/>
        </p:nvSpPr>
        <p:spPr>
          <a:xfrm>
            <a:off x="6933650" y="1932806"/>
            <a:ext cx="4677160" cy="3816429"/>
          </a:xfrm>
          <a:prstGeom prst="rect">
            <a:avLst/>
          </a:prstGeom>
          <a:noFill/>
        </p:spPr>
        <p:txBody>
          <a:bodyPr wrap="square" rtlCol="0">
            <a:spAutoFit/>
          </a:bodyPr>
          <a:lstStyle/>
          <a:p>
            <a:r>
              <a:rPr lang="lv-LV" sz="1600" b="1" i="0" dirty="0">
                <a:solidFill>
                  <a:srgbClr val="FFC000"/>
                </a:solidFill>
                <a:effectLst/>
                <a:highlight>
                  <a:srgbClr val="FFFFFF"/>
                </a:highlight>
              </a:rPr>
              <a:t>63.pants.</a:t>
            </a:r>
            <a:r>
              <a:rPr lang="ru-RU" sz="1600" b="1" i="0" dirty="0">
                <a:solidFill>
                  <a:srgbClr val="FFC000"/>
                </a:solidFill>
                <a:effectLst/>
                <a:highlight>
                  <a:srgbClr val="FFFFFF"/>
                </a:highlight>
              </a:rPr>
              <a:t> </a:t>
            </a:r>
            <a:r>
              <a:rPr lang="ru-RU" sz="1600" dirty="0">
                <a:solidFill>
                  <a:srgbClr val="414142"/>
                </a:solidFill>
                <a:highlight>
                  <a:srgbClr val="FFFFFF"/>
                </a:highlight>
              </a:rPr>
              <a:t>…</a:t>
            </a:r>
            <a:r>
              <a:rPr lang="lv-LV" sz="1600" b="0" i="0" dirty="0">
                <a:solidFill>
                  <a:srgbClr val="414142"/>
                </a:solidFill>
                <a:effectLst/>
                <a:highlight>
                  <a:srgbClr val="FFFFFF"/>
                </a:highlight>
              </a:rPr>
              <a:t>atkarības slimnieka sociālās un </a:t>
            </a:r>
            <a:r>
              <a:rPr lang="lv-LV" sz="1600" b="0" i="0" dirty="0" err="1">
                <a:solidFill>
                  <a:srgbClr val="414142"/>
                </a:solidFill>
                <a:effectLst/>
                <a:highlight>
                  <a:srgbClr val="FFFFFF"/>
                </a:highlight>
              </a:rPr>
              <a:t>psihosociālās</a:t>
            </a:r>
            <a:r>
              <a:rPr lang="lv-LV" sz="1600" b="0" i="0" dirty="0">
                <a:solidFill>
                  <a:srgbClr val="414142"/>
                </a:solidFill>
                <a:effectLst/>
                <a:highlight>
                  <a:srgbClr val="FFFFFF"/>
                </a:highlight>
              </a:rPr>
              <a:t> rehabilitācijas piespiedu līdzekļi ir:</a:t>
            </a:r>
          </a:p>
          <a:p>
            <a:r>
              <a:rPr lang="lv-LV" sz="1600" b="1" i="0" dirty="0">
                <a:solidFill>
                  <a:srgbClr val="414142"/>
                </a:solidFill>
                <a:effectLst/>
                <a:highlight>
                  <a:srgbClr val="FFFFFF"/>
                </a:highlight>
              </a:rPr>
              <a:t>1) </a:t>
            </a:r>
            <a:r>
              <a:rPr lang="lv-LV" sz="1600" b="0" i="0" dirty="0">
                <a:solidFill>
                  <a:srgbClr val="414142"/>
                </a:solidFill>
                <a:effectLst/>
                <a:highlight>
                  <a:srgbClr val="FFFFFF"/>
                </a:highlight>
              </a:rPr>
              <a:t>ņemšana policijas profilaktiskajā uzskaitē un policijas rakstveida brīdinājums, ka slimniekam jāizbeidz alkohola, narkotisko, psihotropo vai toksisko vielu lietošana, piedalīšanās azartspēlēs vai datorspēlēs un ar to saistītu administratīvo pārkāpumu izdarīšana, kā arī obligāti jāsāk ārstēšanās;</a:t>
            </a:r>
          </a:p>
          <a:p>
            <a:r>
              <a:rPr lang="lv-LV" sz="1600" b="1" i="0" dirty="0">
                <a:solidFill>
                  <a:srgbClr val="414142"/>
                </a:solidFill>
                <a:effectLst/>
                <a:highlight>
                  <a:srgbClr val="FFFFFF"/>
                </a:highlight>
              </a:rPr>
              <a:t>2) </a:t>
            </a:r>
            <a:r>
              <a:rPr lang="lv-LV" sz="1600" b="0" i="0" dirty="0">
                <a:solidFill>
                  <a:srgbClr val="414142"/>
                </a:solidFill>
                <a:effectLst/>
                <a:highlight>
                  <a:srgbClr val="FFFFFF"/>
                </a:highlight>
              </a:rPr>
              <a:t>ņemšana narkoloģiskajā uzskaitē un motivācijas veidošana, lai ieinteresētu slimnieku sākt labprātīgu ārstēšanos no alkohola, narkotisko, psihotropo, toksisko vielu, azartspēļu vai datorspēļu atkarības;</a:t>
            </a:r>
          </a:p>
          <a:p>
            <a:r>
              <a:rPr lang="lv-LV" sz="1600" b="1" i="0" dirty="0">
                <a:solidFill>
                  <a:srgbClr val="414142"/>
                </a:solidFill>
                <a:effectLst/>
                <a:highlight>
                  <a:srgbClr val="FFFFFF"/>
                </a:highlight>
              </a:rPr>
              <a:t>3) </a:t>
            </a:r>
            <a:r>
              <a:rPr lang="lv-LV" sz="1600" b="0" i="0" dirty="0">
                <a:solidFill>
                  <a:srgbClr val="414142"/>
                </a:solidFill>
                <a:effectLst/>
                <a:highlight>
                  <a:srgbClr val="FFFFFF"/>
                </a:highlight>
              </a:rPr>
              <a:t>tiesas nolēmums par notiesātā pienākumu ārstēties.</a:t>
            </a:r>
          </a:p>
          <a:p>
            <a:endParaRPr lang="en-GB" dirty="0"/>
          </a:p>
        </p:txBody>
      </p:sp>
    </p:spTree>
    <p:extLst>
      <p:ext uri="{BB962C8B-B14F-4D97-AF65-F5344CB8AC3E}">
        <p14:creationId xmlns:p14="http://schemas.microsoft.com/office/powerpoint/2010/main" val="396992109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ida numura vietturis 7">
            <a:extLst>
              <a:ext uri="{FF2B5EF4-FFF2-40B4-BE49-F238E27FC236}">
                <a16:creationId xmlns:a16="http://schemas.microsoft.com/office/drawing/2014/main" id="{19DC99C3-5172-2946-DCC0-6341BF788A55}"/>
              </a:ext>
            </a:extLst>
          </p:cNvPr>
          <p:cNvSpPr>
            <a:spLocks noGrp="1"/>
          </p:cNvSpPr>
          <p:nvPr>
            <p:ph type="sldNum" sz="quarter" idx="12"/>
          </p:nvPr>
        </p:nvSpPr>
        <p:spPr/>
        <p:txBody>
          <a:bodyPr/>
          <a:lstStyle/>
          <a:p>
            <a:pPr rtl="0"/>
            <a:fld id="{3A98EE3D-8CD1-4C3F-BD1C-C98C9596463C}" type="slidenum">
              <a:rPr lang="en-GB" noProof="0" smtClean="0"/>
              <a:t>4</a:t>
            </a:fld>
            <a:endParaRPr lang="en-GB" noProof="0"/>
          </a:p>
        </p:txBody>
      </p:sp>
      <p:sp>
        <p:nvSpPr>
          <p:cNvPr id="9" name="TextBox 8">
            <a:extLst>
              <a:ext uri="{FF2B5EF4-FFF2-40B4-BE49-F238E27FC236}">
                <a16:creationId xmlns:a16="http://schemas.microsoft.com/office/drawing/2014/main" id="{1565E0A5-2514-D043-7190-2622823B58C6}"/>
              </a:ext>
            </a:extLst>
          </p:cNvPr>
          <p:cNvSpPr txBox="1"/>
          <p:nvPr/>
        </p:nvSpPr>
        <p:spPr>
          <a:xfrm>
            <a:off x="1400735" y="838200"/>
            <a:ext cx="10092828" cy="584775"/>
          </a:xfrm>
          <a:prstGeom prst="rect">
            <a:avLst/>
          </a:prstGeom>
          <a:noFill/>
        </p:spPr>
        <p:txBody>
          <a:bodyPr wrap="none" rtlCol="0">
            <a:spAutoFit/>
          </a:bodyPr>
          <a:lstStyle/>
          <a:p>
            <a:r>
              <a:rPr lang="lv-LV" sz="3200" b="1" i="0" dirty="0">
                <a:solidFill>
                  <a:srgbClr val="465359"/>
                </a:solidFill>
                <a:effectLst>
                  <a:outerShdw blurRad="38100" dist="38100" dir="2700000" algn="tl">
                    <a:srgbClr val="000000">
                      <a:alpha val="43137"/>
                    </a:srgbClr>
                  </a:outerShdw>
                </a:effectLst>
                <a:latin typeface="+mj-lt"/>
              </a:rPr>
              <a:t>Medikamentu iegādes atļaujas ārstniecības iestādēm</a:t>
            </a:r>
          </a:p>
        </p:txBody>
      </p:sp>
      <p:sp>
        <p:nvSpPr>
          <p:cNvPr id="10" name="Ovāls 9">
            <a:extLst>
              <a:ext uri="{FF2B5EF4-FFF2-40B4-BE49-F238E27FC236}">
                <a16:creationId xmlns:a16="http://schemas.microsoft.com/office/drawing/2014/main" id="{5B2304A8-4BFE-C00C-4D3F-246295064AE0}"/>
              </a:ext>
            </a:extLst>
          </p:cNvPr>
          <p:cNvSpPr/>
          <p:nvPr/>
        </p:nvSpPr>
        <p:spPr>
          <a:xfrm>
            <a:off x="3919491" y="1519237"/>
            <a:ext cx="2057399" cy="2100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rgbClr val="465359"/>
                </a:solidFill>
                <a:latin typeface="+mj-lt"/>
              </a:rPr>
              <a:t>Ā</a:t>
            </a:r>
            <a:r>
              <a:rPr lang="lv-LV" sz="1800" b="1" i="0" dirty="0">
                <a:solidFill>
                  <a:srgbClr val="465359"/>
                </a:solidFill>
                <a:latin typeface="+mj-lt"/>
              </a:rPr>
              <a:t>rstniecības iestāde</a:t>
            </a:r>
            <a:endParaRPr lang="en-GB" dirty="0"/>
          </a:p>
        </p:txBody>
      </p:sp>
      <p:sp>
        <p:nvSpPr>
          <p:cNvPr id="11" name="Ovāls 10">
            <a:extLst>
              <a:ext uri="{FF2B5EF4-FFF2-40B4-BE49-F238E27FC236}">
                <a16:creationId xmlns:a16="http://schemas.microsoft.com/office/drawing/2014/main" id="{28432DF3-BACB-1A21-536A-A3247031CE54}"/>
              </a:ext>
            </a:extLst>
          </p:cNvPr>
          <p:cNvSpPr/>
          <p:nvPr/>
        </p:nvSpPr>
        <p:spPr>
          <a:xfrm>
            <a:off x="933760" y="3971926"/>
            <a:ext cx="1952315" cy="18784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Tikai</a:t>
            </a:r>
            <a:r>
              <a:rPr lang="en-GB" dirty="0"/>
              <a:t> </a:t>
            </a:r>
            <a:r>
              <a:rPr lang="en-GB" dirty="0" err="1"/>
              <a:t>konsultācijas</a:t>
            </a:r>
            <a:endParaRPr lang="en-GB" dirty="0"/>
          </a:p>
        </p:txBody>
      </p:sp>
      <p:sp>
        <p:nvSpPr>
          <p:cNvPr id="12" name="Ovāls 11">
            <a:extLst>
              <a:ext uri="{FF2B5EF4-FFF2-40B4-BE49-F238E27FC236}">
                <a16:creationId xmlns:a16="http://schemas.microsoft.com/office/drawing/2014/main" id="{7E784565-3794-D194-2965-BD95F6280FF8}"/>
              </a:ext>
            </a:extLst>
          </p:cNvPr>
          <p:cNvSpPr/>
          <p:nvPr/>
        </p:nvSpPr>
        <p:spPr>
          <a:xfrm>
            <a:off x="7247916" y="1700404"/>
            <a:ext cx="2350447" cy="21531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Konsultācijas</a:t>
            </a:r>
            <a:r>
              <a:rPr lang="en-GB" dirty="0"/>
              <a:t> + </a:t>
            </a:r>
            <a:r>
              <a:rPr lang="en-GB" dirty="0" err="1"/>
              <a:t>medi</a:t>
            </a:r>
            <a:r>
              <a:rPr lang="lv-LV" dirty="0" err="1"/>
              <a:t>kamentoza</a:t>
            </a:r>
            <a:r>
              <a:rPr lang="en-GB" dirty="0"/>
              <a:t> </a:t>
            </a:r>
            <a:r>
              <a:rPr lang="en-GB" dirty="0" err="1"/>
              <a:t>terapija</a:t>
            </a:r>
            <a:endParaRPr lang="en-GB" dirty="0"/>
          </a:p>
        </p:txBody>
      </p:sp>
      <p:sp>
        <p:nvSpPr>
          <p:cNvPr id="13" name="Ovāls 12">
            <a:extLst>
              <a:ext uri="{FF2B5EF4-FFF2-40B4-BE49-F238E27FC236}">
                <a16:creationId xmlns:a16="http://schemas.microsoft.com/office/drawing/2014/main" id="{67B488DF-B558-E32D-248D-5A013FAF16AB}"/>
              </a:ext>
            </a:extLst>
          </p:cNvPr>
          <p:cNvSpPr/>
          <p:nvPr/>
        </p:nvSpPr>
        <p:spPr>
          <a:xfrm>
            <a:off x="9347876" y="4314825"/>
            <a:ext cx="2068750" cy="18784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dirty="0"/>
              <a:t>Obligātā atļauja zāļu iegādei</a:t>
            </a:r>
            <a:endParaRPr lang="en-GB" dirty="0"/>
          </a:p>
        </p:txBody>
      </p:sp>
      <p:cxnSp>
        <p:nvCxnSpPr>
          <p:cNvPr id="15" name="Taisns bultveida savienotājs 14">
            <a:extLst>
              <a:ext uri="{FF2B5EF4-FFF2-40B4-BE49-F238E27FC236}">
                <a16:creationId xmlns:a16="http://schemas.microsoft.com/office/drawing/2014/main" id="{0DE37FC7-2B25-B43B-1051-34E9F877FAAB}"/>
              </a:ext>
            </a:extLst>
          </p:cNvPr>
          <p:cNvCxnSpPr>
            <a:cxnSpLocks/>
          </p:cNvCxnSpPr>
          <p:nvPr/>
        </p:nvCxnSpPr>
        <p:spPr>
          <a:xfrm flipH="1">
            <a:off x="2428165" y="3209925"/>
            <a:ext cx="1307769" cy="819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Taisns bultveida savienotājs 16">
            <a:extLst>
              <a:ext uri="{FF2B5EF4-FFF2-40B4-BE49-F238E27FC236}">
                <a16:creationId xmlns:a16="http://schemas.microsoft.com/office/drawing/2014/main" id="{84D28B35-7557-8C90-1266-161CC80B47C0}"/>
              </a:ext>
            </a:extLst>
          </p:cNvPr>
          <p:cNvCxnSpPr>
            <a:cxnSpLocks/>
          </p:cNvCxnSpPr>
          <p:nvPr/>
        </p:nvCxnSpPr>
        <p:spPr>
          <a:xfrm>
            <a:off x="6096000" y="2602364"/>
            <a:ext cx="990600" cy="319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Taisns bultveida savienotājs 18">
            <a:extLst>
              <a:ext uri="{FF2B5EF4-FFF2-40B4-BE49-F238E27FC236}">
                <a16:creationId xmlns:a16="http://schemas.microsoft.com/office/drawing/2014/main" id="{EDD764F4-1EE4-8EF3-56BE-648A69D7D5E9}"/>
              </a:ext>
            </a:extLst>
          </p:cNvPr>
          <p:cNvCxnSpPr>
            <a:cxnSpLocks/>
          </p:cNvCxnSpPr>
          <p:nvPr/>
        </p:nvCxnSpPr>
        <p:spPr>
          <a:xfrm>
            <a:off x="9347876" y="3589591"/>
            <a:ext cx="767674" cy="658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Grafika 22" descr="Scientific Thought outline">
            <a:extLst>
              <a:ext uri="{FF2B5EF4-FFF2-40B4-BE49-F238E27FC236}">
                <a16:creationId xmlns:a16="http://schemas.microsoft.com/office/drawing/2014/main" id="{C2D6756F-F2E2-DB16-56FA-3859E30411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95042" y="3751452"/>
            <a:ext cx="2503360" cy="2503360"/>
          </a:xfrm>
          <a:prstGeom prst="rect">
            <a:avLst/>
          </a:prstGeom>
        </p:spPr>
      </p:pic>
    </p:spTree>
    <p:extLst>
      <p:ext uri="{BB962C8B-B14F-4D97-AF65-F5344CB8AC3E}">
        <p14:creationId xmlns:p14="http://schemas.microsoft.com/office/powerpoint/2010/main" val="21501831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95D9B-1C30-46A7-AC78-0AD00F70BCAE}"/>
              </a:ext>
            </a:extLst>
          </p:cNvPr>
          <p:cNvSpPr>
            <a:spLocks noGrp="1"/>
          </p:cNvSpPr>
          <p:nvPr>
            <p:ph idx="1"/>
          </p:nvPr>
        </p:nvSpPr>
        <p:spPr>
          <a:xfrm>
            <a:off x="5529469" y="1057810"/>
            <a:ext cx="5632173" cy="2848268"/>
          </a:xfrm>
        </p:spPr>
        <p:txBody>
          <a:bodyPr rtlCol="0">
            <a:noAutofit/>
          </a:bodyPr>
          <a:lstStyle/>
          <a:p>
            <a:pPr marL="285750" indent="-285750">
              <a:buFont typeface="Wingdings" panose="05000000000000000000" pitchFamily="2" charset="2"/>
              <a:buChar char="ü"/>
            </a:pPr>
            <a:r>
              <a:rPr lang="lv-LV" sz="5400" b="1" dirty="0">
                <a:solidFill>
                  <a:srgbClr val="FF0000"/>
                </a:solidFill>
                <a:effectLst>
                  <a:outerShdw blurRad="38100" dist="38100" dir="2700000" algn="tl">
                    <a:srgbClr val="000000">
                      <a:alpha val="43137"/>
                    </a:srgbClr>
                  </a:outerShdw>
                </a:effectLst>
              </a:rPr>
              <a:t>SIA Lasa </a:t>
            </a:r>
            <a:r>
              <a:rPr lang="lv-LV" sz="5400" b="1" dirty="0" err="1">
                <a:solidFill>
                  <a:srgbClr val="FF0000"/>
                </a:solidFill>
                <a:effectLst>
                  <a:outerShdw blurRad="38100" dist="38100" dir="2700000" algn="tl">
                    <a:srgbClr val="000000">
                      <a:alpha val="43137"/>
                    </a:srgbClr>
                  </a:outerShdw>
                </a:effectLst>
              </a:rPr>
              <a:t>Med</a:t>
            </a:r>
            <a:endParaRPr lang="lv-LV" sz="5400" b="1" dirty="0">
              <a:solidFill>
                <a:srgbClr val="FF0000"/>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lv-LV" sz="5400" b="1" dirty="0">
                <a:solidFill>
                  <a:srgbClr val="0070C0"/>
                </a:solidFill>
                <a:effectLst>
                  <a:outerShdw blurRad="38100" dist="38100" dir="2700000" algn="tl">
                    <a:srgbClr val="000000">
                      <a:alpha val="43137"/>
                    </a:srgbClr>
                  </a:outerShdw>
                </a:effectLst>
              </a:rPr>
              <a:t>SIA </a:t>
            </a:r>
            <a:r>
              <a:rPr lang="lv-LV" sz="5400" b="1" dirty="0" err="1">
                <a:solidFill>
                  <a:srgbClr val="0070C0"/>
                </a:solidFill>
                <a:effectLst>
                  <a:outerShdw blurRad="38100" dist="38100" dir="2700000" algn="tl">
                    <a:srgbClr val="000000">
                      <a:alpha val="43137"/>
                    </a:srgbClr>
                  </a:outerShdw>
                </a:effectLst>
              </a:rPr>
              <a:t>Detox</a:t>
            </a:r>
            <a:endParaRPr lang="en-GB" sz="5400" b="1" dirty="0">
              <a:solidFill>
                <a:srgbClr val="0070C0"/>
              </a:solidFill>
              <a:effectLst>
                <a:outerShdw blurRad="38100" dist="38100" dir="2700000" algn="tl">
                  <a:srgbClr val="000000">
                    <a:alpha val="43137"/>
                  </a:srgbClr>
                </a:outerShdw>
              </a:effectLst>
            </a:endParaRPr>
          </a:p>
        </p:txBody>
      </p:sp>
      <p:sp>
        <p:nvSpPr>
          <p:cNvPr id="11" name="Footer Placeholder 10">
            <a:extLst>
              <a:ext uri="{FF2B5EF4-FFF2-40B4-BE49-F238E27FC236}">
                <a16:creationId xmlns:a16="http://schemas.microsoft.com/office/drawing/2014/main" id="{6AA17CD5-6A6E-4EE4-BD68-9B358654D56D}"/>
              </a:ext>
            </a:extLst>
          </p:cNvPr>
          <p:cNvSpPr>
            <a:spLocks noGrp="1"/>
          </p:cNvSpPr>
          <p:nvPr>
            <p:ph type="ftr" sz="quarter" idx="11"/>
          </p:nvPr>
        </p:nvSpPr>
        <p:spPr>
          <a:xfrm>
            <a:off x="399270" y="6250686"/>
            <a:ext cx="6917210" cy="365125"/>
          </a:xfrm>
        </p:spPr>
        <p:txBody>
          <a:bodyPr rtlCol="0"/>
          <a:lstStyle/>
          <a:p>
            <a:r>
              <a:rPr lang="lv-LV" sz="9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https://www.lasamed.lv/</a:t>
            </a:r>
            <a:r>
              <a:rPr lang="lv-LV" sz="9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lv-LV" sz="9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https://detox.lv/</a:t>
            </a:r>
            <a:r>
              <a:rPr lang="lv-LV" u="sng" kern="1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rPr>
              <a:t> </a:t>
            </a:r>
            <a:endParaRPr lang="en-GB"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11">
            <a:extLst>
              <a:ext uri="{FF2B5EF4-FFF2-40B4-BE49-F238E27FC236}">
                <a16:creationId xmlns:a16="http://schemas.microsoft.com/office/drawing/2014/main" id="{9A0B9DDD-5A75-438F-8748-02EC3B861C4F}"/>
              </a:ext>
            </a:extLst>
          </p:cNvPr>
          <p:cNvSpPr>
            <a:spLocks noGrp="1"/>
          </p:cNvSpPr>
          <p:nvPr>
            <p:ph type="sldNum" sz="quarter" idx="12"/>
          </p:nvPr>
        </p:nvSpPr>
        <p:spPr>
          <a:xfrm>
            <a:off x="10558300" y="6423914"/>
            <a:ext cx="1052510" cy="365125"/>
          </a:xfrm>
        </p:spPr>
        <p:txBody>
          <a:bodyPr rtlCol="0"/>
          <a:lstStyle/>
          <a:p>
            <a:fld id="{3A98EE3D-8CD1-4C3F-BD1C-C98C9596463C}" type="slidenum">
              <a:rPr lang="en-GB" smtClean="0"/>
              <a:pPr/>
              <a:t>5</a:t>
            </a:fld>
            <a:endParaRPr lang="en-GB"/>
          </a:p>
        </p:txBody>
      </p:sp>
      <p:pic>
        <p:nvPicPr>
          <p:cNvPr id="1034" name="Picture 10" descr="24-7 – Бесплатные иконки: сигнализация">
            <a:extLst>
              <a:ext uri="{FF2B5EF4-FFF2-40B4-BE49-F238E27FC236}">
                <a16:creationId xmlns:a16="http://schemas.microsoft.com/office/drawing/2014/main" id="{EDFA2115-AA18-7EFB-6420-BF6AEB76663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17133">
            <a:off x="655983" y="1141294"/>
            <a:ext cx="3694043" cy="369404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4859C22-8F51-2A0B-8840-473941C0311A}"/>
              </a:ext>
            </a:extLst>
          </p:cNvPr>
          <p:cNvSpPr txBox="1"/>
          <p:nvPr/>
        </p:nvSpPr>
        <p:spPr>
          <a:xfrm>
            <a:off x="8220408" y="4812394"/>
            <a:ext cx="3386444" cy="1323439"/>
          </a:xfrm>
          <a:prstGeom prst="rect">
            <a:avLst/>
          </a:prstGeom>
          <a:noFill/>
        </p:spPr>
        <p:txBody>
          <a:bodyPr wrap="square">
            <a:spAutoFit/>
          </a:bodyPr>
          <a:lstStyle/>
          <a:p>
            <a:r>
              <a:rPr lang="en-GB" sz="2000" i="1" dirty="0" err="1">
                <a:solidFill>
                  <a:srgbClr val="465359"/>
                </a:solidFill>
              </a:rPr>
              <a:t>Mūsu</a:t>
            </a:r>
            <a:r>
              <a:rPr lang="en-GB" sz="2000" i="1" dirty="0">
                <a:solidFill>
                  <a:srgbClr val="465359"/>
                </a:solidFill>
              </a:rPr>
              <a:t> </a:t>
            </a:r>
            <a:r>
              <a:rPr lang="en-GB" sz="2000" i="1" dirty="0" err="1">
                <a:solidFill>
                  <a:srgbClr val="465359"/>
                </a:solidFill>
              </a:rPr>
              <a:t>pakalpojumi</a:t>
            </a:r>
            <a:r>
              <a:rPr lang="en-GB" sz="2000" i="1" dirty="0">
                <a:solidFill>
                  <a:srgbClr val="465359"/>
                </a:solidFill>
              </a:rPr>
              <a:t> </a:t>
            </a:r>
            <a:r>
              <a:rPr lang="en-GB" sz="2000" i="1" dirty="0" err="1">
                <a:solidFill>
                  <a:srgbClr val="465359"/>
                </a:solidFill>
              </a:rPr>
              <a:t>nodrošina</a:t>
            </a:r>
            <a:r>
              <a:rPr lang="ru-RU" sz="2000" i="1" dirty="0">
                <a:solidFill>
                  <a:srgbClr val="465359"/>
                </a:solidFill>
              </a:rPr>
              <a:t>:</a:t>
            </a:r>
          </a:p>
          <a:p>
            <a:r>
              <a:rPr lang="en-GB" sz="2000" i="1" u="sng" dirty="0" err="1">
                <a:solidFill>
                  <a:srgbClr val="FFC000"/>
                </a:solidFill>
              </a:rPr>
              <a:t>Kvalificētu</a:t>
            </a:r>
            <a:endParaRPr lang="ru-RU" sz="2000" i="1" u="sng" dirty="0">
              <a:solidFill>
                <a:srgbClr val="FFC000"/>
              </a:solidFill>
            </a:endParaRPr>
          </a:p>
          <a:p>
            <a:r>
              <a:rPr lang="en-GB" sz="2000" i="1" u="sng" dirty="0" err="1">
                <a:solidFill>
                  <a:srgbClr val="FFC000"/>
                </a:solidFill>
              </a:rPr>
              <a:t>Pieejamu</a:t>
            </a:r>
            <a:endParaRPr lang="ru-RU" sz="2000" i="1" u="sng" dirty="0">
              <a:solidFill>
                <a:srgbClr val="FFC000"/>
              </a:solidFill>
            </a:endParaRPr>
          </a:p>
          <a:p>
            <a:r>
              <a:rPr lang="lv-LV" sz="2000" i="1" u="sng" dirty="0">
                <a:solidFill>
                  <a:srgbClr val="FFC000"/>
                </a:solidFill>
              </a:rPr>
              <a:t>D</a:t>
            </a:r>
            <a:r>
              <a:rPr lang="en-GB" sz="2000" i="1" u="sng" dirty="0" err="1">
                <a:solidFill>
                  <a:srgbClr val="FFC000"/>
                </a:solidFill>
              </a:rPr>
              <a:t>rošu</a:t>
            </a:r>
            <a:r>
              <a:rPr lang="en-GB" sz="2000" i="1" u="sng" dirty="0">
                <a:solidFill>
                  <a:srgbClr val="FFC000"/>
                </a:solidFill>
              </a:rPr>
              <a:t> </a:t>
            </a:r>
            <a:r>
              <a:rPr lang="en-GB" sz="2000" i="1" dirty="0" err="1">
                <a:solidFill>
                  <a:srgbClr val="465359"/>
                </a:solidFill>
              </a:rPr>
              <a:t>medicīnisko</a:t>
            </a:r>
            <a:r>
              <a:rPr lang="en-GB" sz="2000" i="1" dirty="0">
                <a:solidFill>
                  <a:srgbClr val="465359"/>
                </a:solidFill>
              </a:rPr>
              <a:t> </a:t>
            </a:r>
            <a:r>
              <a:rPr lang="en-GB" sz="2000" i="1" dirty="0" err="1">
                <a:solidFill>
                  <a:srgbClr val="465359"/>
                </a:solidFill>
              </a:rPr>
              <a:t>palīdzību</a:t>
            </a:r>
            <a:endParaRPr lang="en-GB" sz="2000" i="1" dirty="0">
              <a:solidFill>
                <a:srgbClr val="465359"/>
              </a:solidFill>
            </a:endParaRPr>
          </a:p>
        </p:txBody>
      </p:sp>
      <p:pic>
        <p:nvPicPr>
          <p:cNvPr id="42" name="Attēls 41">
            <a:extLst>
              <a:ext uri="{FF2B5EF4-FFF2-40B4-BE49-F238E27FC236}">
                <a16:creationId xmlns:a16="http://schemas.microsoft.com/office/drawing/2014/main" id="{EB473A38-67C5-A7BD-F69B-20A103E40C7A}"/>
              </a:ext>
            </a:extLst>
          </p:cNvPr>
          <p:cNvPicPr>
            <a:picLocks noChangeAspect="1"/>
          </p:cNvPicPr>
          <p:nvPr/>
        </p:nvPicPr>
        <p:blipFill>
          <a:blip r:embed="rId6"/>
          <a:stretch>
            <a:fillRect/>
          </a:stretch>
        </p:blipFill>
        <p:spPr>
          <a:xfrm>
            <a:off x="5877412" y="3429000"/>
            <a:ext cx="2878137" cy="2878137"/>
          </a:xfrm>
          <a:prstGeom prst="rect">
            <a:avLst/>
          </a:prstGeom>
        </p:spPr>
      </p:pic>
    </p:spTree>
    <p:extLst>
      <p:ext uri="{BB962C8B-B14F-4D97-AF65-F5344CB8AC3E}">
        <p14:creationId xmlns:p14="http://schemas.microsoft.com/office/powerpoint/2010/main" val="380516413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1398587" y="1486885"/>
            <a:ext cx="3475915" cy="1478341"/>
          </a:xfrm>
        </p:spPr>
        <p:txBody>
          <a:bodyPr rtlCol="0">
            <a:normAutofit fontScale="90000"/>
          </a:bodyPr>
          <a:lstStyle/>
          <a:p>
            <a:pPr algn="ctr"/>
            <a:r>
              <a:rPr lang="en-GB" sz="27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tradicionālās</a:t>
            </a:r>
            <a:r>
              <a:rPr lang="en-GB" sz="27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700" b="1" kern="100" dirty="0">
                <a:effectLst/>
                <a:latin typeface="Times New Roman" panose="02020603050405020304" pitchFamily="18" charset="0"/>
                <a:ea typeface="Calibri" panose="020F0502020204030204" pitchFamily="34" charset="0"/>
                <a:cs typeface="Times New Roman" panose="02020603050405020304" pitchFamily="18" charset="0"/>
              </a:rPr>
              <a:t>un </a:t>
            </a:r>
            <a:r>
              <a:rPr lang="en-GB" sz="2700" b="1" kern="1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netradicionālās</a:t>
            </a:r>
            <a:r>
              <a:rPr lang="en-GB" sz="27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700" b="1" kern="100" dirty="0" err="1">
                <a:effectLst/>
                <a:latin typeface="Times New Roman" panose="02020603050405020304" pitchFamily="18" charset="0"/>
                <a:ea typeface="Calibri" panose="020F0502020204030204" pitchFamily="34" charset="0"/>
                <a:cs typeface="Times New Roman" panose="02020603050405020304" pitchFamily="18" charset="0"/>
              </a:rPr>
              <a:t>ārstēšanas</a:t>
            </a:r>
            <a:r>
              <a:rPr lang="en-GB" sz="27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700" b="1" kern="100" dirty="0" err="1">
                <a:effectLst/>
                <a:latin typeface="Times New Roman" panose="02020603050405020304" pitchFamily="18" charset="0"/>
                <a:ea typeface="Calibri" panose="020F0502020204030204" pitchFamily="34" charset="0"/>
                <a:cs typeface="Times New Roman" panose="02020603050405020304" pitchFamily="18" charset="0"/>
              </a:rPr>
              <a:t>metodes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5" name="Slide Number Placeholder 14">
            <a:extLst>
              <a:ext uri="{FF2B5EF4-FFF2-40B4-BE49-F238E27FC236}">
                <a16:creationId xmlns:a16="http://schemas.microsoft.com/office/drawing/2014/main" id="{7E05EE0A-8EAF-4145-9C58-570DD87753E3}"/>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6</a:t>
            </a:fld>
            <a:endParaRPr lang="en-GB"/>
          </a:p>
        </p:txBody>
      </p:sp>
      <p:pic>
        <p:nvPicPr>
          <p:cNvPr id="19" name="Attēla vietturis 18" descr="Attēls, kurā ir persona, medicīnas aprīkojums, apģērbs, veselības aprūpe&#10;&#10;Apraksts ģenerēts automātiski">
            <a:extLst>
              <a:ext uri="{FF2B5EF4-FFF2-40B4-BE49-F238E27FC236}">
                <a16:creationId xmlns:a16="http://schemas.microsoft.com/office/drawing/2014/main" id="{5FB5D1E0-3A42-486C-0E41-4643B8B983C1}"/>
              </a:ext>
            </a:extLst>
          </p:cNvPr>
          <p:cNvPicPr>
            <a:picLocks noGrp="1" noChangeAspect="1"/>
          </p:cNvPicPr>
          <p:nvPr>
            <p:ph type="pic" sz="quarter" idx="14"/>
          </p:nvPr>
        </p:nvPicPr>
        <p:blipFill>
          <a:blip r:embed="rId3"/>
          <a:srcRect t="11464" b="11464"/>
          <a:stretch>
            <a:fillRect/>
          </a:stretch>
        </p:blipFill>
        <p:spPr>
          <a:xfrm>
            <a:off x="6030913" y="4347860"/>
            <a:ext cx="2770114" cy="1774558"/>
          </a:xfrm>
        </p:spPr>
      </p:pic>
      <p:pic>
        <p:nvPicPr>
          <p:cNvPr id="21" name="Attēla vietturis 20" descr="Attēls, kurā ir persona, veselības aprūpe, medicīnisks, nags&#10;&#10;Apraksts ģenerēts automātiski">
            <a:extLst>
              <a:ext uri="{FF2B5EF4-FFF2-40B4-BE49-F238E27FC236}">
                <a16:creationId xmlns:a16="http://schemas.microsoft.com/office/drawing/2014/main" id="{7AC0AF41-1D75-76A3-D7ED-8E1006E9A6B6}"/>
              </a:ext>
            </a:extLst>
          </p:cNvPr>
          <p:cNvPicPr>
            <a:picLocks noGrp="1" noChangeAspect="1"/>
          </p:cNvPicPr>
          <p:nvPr>
            <p:ph type="pic" sz="quarter" idx="15"/>
          </p:nvPr>
        </p:nvPicPr>
        <p:blipFill>
          <a:blip r:embed="rId4"/>
          <a:srcRect l="12205" r="12205"/>
          <a:stretch>
            <a:fillRect/>
          </a:stretch>
        </p:blipFill>
        <p:spPr>
          <a:xfrm>
            <a:off x="8975799" y="4347860"/>
            <a:ext cx="2770114" cy="1774558"/>
          </a:xfrm>
        </p:spPr>
      </p:pic>
      <p:sp>
        <p:nvSpPr>
          <p:cNvPr id="23" name="TextBox 22">
            <a:extLst>
              <a:ext uri="{FF2B5EF4-FFF2-40B4-BE49-F238E27FC236}">
                <a16:creationId xmlns:a16="http://schemas.microsoft.com/office/drawing/2014/main" id="{7F962F93-B531-C85F-DDA3-088C1DBB223B}"/>
              </a:ext>
            </a:extLst>
          </p:cNvPr>
          <p:cNvSpPr txBox="1"/>
          <p:nvPr/>
        </p:nvSpPr>
        <p:spPr>
          <a:xfrm>
            <a:off x="240367" y="2730595"/>
            <a:ext cx="5802377" cy="3693319"/>
          </a:xfrm>
          <a:prstGeom prst="rect">
            <a:avLst/>
          </a:prstGeom>
          <a:noFill/>
        </p:spPr>
        <p:txBody>
          <a:bodyPr wrap="square">
            <a:spAutoFit/>
          </a:bodyPr>
          <a:lstStyle/>
          <a:p>
            <a:r>
              <a:rPr lang="en-GB" b="1" dirty="0" err="1">
                <a:solidFill>
                  <a:srgbClr val="FF0000"/>
                </a:solidFill>
              </a:rPr>
              <a:t>Tradicionālās</a:t>
            </a:r>
            <a:r>
              <a:rPr lang="en-GB" b="1" dirty="0">
                <a:solidFill>
                  <a:srgbClr val="FF0000"/>
                </a:solidFill>
              </a:rPr>
              <a:t> </a:t>
            </a:r>
            <a:r>
              <a:rPr lang="en-GB" b="1" dirty="0" err="1">
                <a:solidFill>
                  <a:srgbClr val="FF0000"/>
                </a:solidFill>
              </a:rPr>
              <a:t>terapijas</a:t>
            </a:r>
            <a:r>
              <a:rPr lang="en-GB" b="1" dirty="0">
                <a:solidFill>
                  <a:srgbClr val="FF0000"/>
                </a:solidFill>
              </a:rPr>
              <a:t>:</a:t>
            </a:r>
            <a:endParaRPr lang="lv-LV" b="1" dirty="0">
              <a:solidFill>
                <a:srgbClr val="FF0000"/>
              </a:solidFill>
            </a:endParaRPr>
          </a:p>
          <a:p>
            <a:pPr marL="285750" indent="-285750">
              <a:buFont typeface="Wingdings" panose="05000000000000000000" pitchFamily="2" charset="2"/>
              <a:buChar char="ü"/>
            </a:pPr>
            <a:r>
              <a:rPr lang="lv-LV" dirty="0"/>
              <a:t>Ir iesaistīts sertificēts ārsts</a:t>
            </a:r>
            <a:r>
              <a:rPr lang="ru-RU" dirty="0"/>
              <a:t>.</a:t>
            </a:r>
            <a:endParaRPr lang="lv-LV" dirty="0"/>
          </a:p>
          <a:p>
            <a:pPr marL="285750" indent="-285750">
              <a:buFont typeface="Wingdings" panose="05000000000000000000" pitchFamily="2" charset="2"/>
              <a:buChar char="ü"/>
            </a:pPr>
            <a:r>
              <a:rPr lang="en-GB" dirty="0" err="1"/>
              <a:t>Ir</a:t>
            </a:r>
            <a:r>
              <a:rPr lang="en-GB" dirty="0"/>
              <a:t> </a:t>
            </a:r>
            <a:r>
              <a:rPr lang="en-GB" dirty="0" err="1"/>
              <a:t>balstītas</a:t>
            </a:r>
            <a:r>
              <a:rPr lang="en-GB" dirty="0"/>
              <a:t> </a:t>
            </a:r>
            <a:r>
              <a:rPr lang="en-GB" dirty="0" err="1"/>
              <a:t>uz</a:t>
            </a:r>
            <a:r>
              <a:rPr lang="en-GB" dirty="0"/>
              <a:t> </a:t>
            </a:r>
            <a:r>
              <a:rPr lang="en-GB" dirty="0" err="1"/>
              <a:t>pētījumiem</a:t>
            </a:r>
            <a:r>
              <a:rPr lang="en-GB" dirty="0"/>
              <a:t> un </a:t>
            </a:r>
            <a:r>
              <a:rPr lang="en-GB" dirty="0" err="1"/>
              <a:t>klīniskajiem</a:t>
            </a:r>
            <a:r>
              <a:rPr lang="en-GB" dirty="0"/>
              <a:t> </a:t>
            </a:r>
            <a:r>
              <a:rPr lang="en-GB" dirty="0" err="1"/>
              <a:t>pētījumiem</a:t>
            </a:r>
            <a:r>
              <a:rPr lang="en-GB" dirty="0"/>
              <a:t>. </a:t>
            </a:r>
            <a:endParaRPr lang="lv-LV" dirty="0"/>
          </a:p>
          <a:p>
            <a:pPr marL="285750" indent="-285750">
              <a:buFont typeface="Wingdings" panose="05000000000000000000" pitchFamily="2" charset="2"/>
              <a:buChar char="ü"/>
            </a:pPr>
            <a:r>
              <a:rPr lang="lv-LV" dirty="0"/>
              <a:t>M</a:t>
            </a:r>
            <a:r>
              <a:rPr lang="en-GB" dirty="0" err="1"/>
              <a:t>edikament</a:t>
            </a:r>
            <a:r>
              <a:rPr lang="lv-LV" dirty="0" err="1"/>
              <a:t>oza</a:t>
            </a:r>
            <a:r>
              <a:rPr lang="lv-LV" dirty="0"/>
              <a:t> </a:t>
            </a:r>
            <a:r>
              <a:rPr lang="lv-LV" dirty="0" err="1"/>
              <a:t>terapīja</a:t>
            </a:r>
            <a:r>
              <a:rPr lang="lv-LV" dirty="0"/>
              <a:t>, </a:t>
            </a:r>
            <a:r>
              <a:rPr lang="lv-LV" dirty="0" err="1"/>
              <a:t>psihoterapīja</a:t>
            </a:r>
            <a:r>
              <a:rPr lang="lv-LV" dirty="0"/>
              <a:t> </a:t>
            </a:r>
            <a:r>
              <a:rPr lang="lv-LV" dirty="0" err="1"/>
              <a:t>izmontojot</a:t>
            </a:r>
            <a:r>
              <a:rPr lang="lv-LV" dirty="0"/>
              <a:t> pieņemtās med. </a:t>
            </a:r>
            <a:r>
              <a:rPr lang="lv-LV" dirty="0" err="1"/>
              <a:t>tehnoliģijas</a:t>
            </a:r>
            <a:r>
              <a:rPr lang="lv-LV" dirty="0"/>
              <a:t>.</a:t>
            </a:r>
          </a:p>
          <a:p>
            <a:endParaRPr lang="lv-LV" dirty="0"/>
          </a:p>
          <a:p>
            <a:r>
              <a:rPr lang="en-GB" b="1" dirty="0" err="1">
                <a:solidFill>
                  <a:srgbClr val="0070C0"/>
                </a:solidFill>
              </a:rPr>
              <a:t>Netradicionālās</a:t>
            </a:r>
            <a:r>
              <a:rPr lang="en-GB" b="1" dirty="0">
                <a:solidFill>
                  <a:srgbClr val="0070C0"/>
                </a:solidFill>
              </a:rPr>
              <a:t> </a:t>
            </a:r>
            <a:r>
              <a:rPr lang="en-GB" b="1" dirty="0" err="1">
                <a:solidFill>
                  <a:srgbClr val="0070C0"/>
                </a:solidFill>
              </a:rPr>
              <a:t>terapijas</a:t>
            </a:r>
            <a:r>
              <a:rPr lang="en-GB" b="1" dirty="0">
                <a:solidFill>
                  <a:srgbClr val="0070C0"/>
                </a:solidFill>
              </a:rPr>
              <a:t>:</a:t>
            </a:r>
            <a:endParaRPr lang="lv-LV" b="1" dirty="0">
              <a:solidFill>
                <a:srgbClr val="0070C0"/>
              </a:solidFill>
            </a:endParaRPr>
          </a:p>
          <a:p>
            <a:pPr marL="285750" indent="-285750">
              <a:buFont typeface="Wingdings" panose="05000000000000000000" pitchFamily="2" charset="2"/>
              <a:buChar char="ü"/>
            </a:pPr>
            <a:r>
              <a:rPr lang="en-GB" dirty="0"/>
              <a:t>Pie </a:t>
            </a:r>
            <a:r>
              <a:rPr lang="en-GB" dirty="0" err="1"/>
              <a:t>tām</a:t>
            </a:r>
            <a:r>
              <a:rPr lang="en-GB" dirty="0"/>
              <a:t> </a:t>
            </a:r>
            <a:r>
              <a:rPr lang="en-GB" dirty="0" err="1"/>
              <a:t>pieder</a:t>
            </a:r>
            <a:r>
              <a:rPr lang="en-GB" dirty="0"/>
              <a:t> </a:t>
            </a:r>
            <a:r>
              <a:rPr lang="en-GB" dirty="0" err="1"/>
              <a:t>dažādas</a:t>
            </a:r>
            <a:r>
              <a:rPr lang="lv-LV" dirty="0"/>
              <a:t> metodes</a:t>
            </a:r>
            <a:r>
              <a:rPr lang="en-GB" dirty="0"/>
              <a:t>, </a:t>
            </a:r>
            <a:r>
              <a:rPr lang="en-GB" dirty="0" err="1"/>
              <a:t>kurām</a:t>
            </a:r>
            <a:r>
              <a:rPr lang="en-GB" dirty="0"/>
              <a:t> var </a:t>
            </a:r>
            <a:r>
              <a:rPr lang="en-GB" dirty="0" err="1"/>
              <a:t>nebūt</a:t>
            </a:r>
            <a:r>
              <a:rPr lang="en-GB" dirty="0"/>
              <a:t> </a:t>
            </a:r>
            <a:r>
              <a:rPr lang="en-GB" dirty="0" err="1"/>
              <a:t>stingra</a:t>
            </a:r>
            <a:r>
              <a:rPr lang="en-GB" dirty="0"/>
              <a:t> </a:t>
            </a:r>
            <a:r>
              <a:rPr lang="en-GB" dirty="0" err="1"/>
              <a:t>zinātniska</a:t>
            </a:r>
            <a:r>
              <a:rPr lang="en-GB" dirty="0"/>
              <a:t> </a:t>
            </a:r>
            <a:r>
              <a:rPr lang="en-GB" dirty="0" err="1"/>
              <a:t>pamatojuma</a:t>
            </a:r>
            <a:r>
              <a:rPr lang="en-GB" dirty="0"/>
              <a:t>.</a:t>
            </a:r>
            <a:endParaRPr lang="lv-LV" dirty="0"/>
          </a:p>
          <a:p>
            <a:pPr marL="285750" indent="-285750">
              <a:buFont typeface="Wingdings" panose="05000000000000000000" pitchFamily="2" charset="2"/>
              <a:buChar char="ü"/>
            </a:pPr>
            <a:r>
              <a:rPr lang="en-GB" dirty="0" err="1"/>
              <a:t>Homeopātija</a:t>
            </a:r>
            <a:r>
              <a:rPr lang="en-GB" dirty="0"/>
              <a:t>, </a:t>
            </a:r>
            <a:r>
              <a:rPr lang="en-GB" dirty="0" err="1"/>
              <a:t>naturopātija</a:t>
            </a:r>
            <a:r>
              <a:rPr lang="en-GB" dirty="0"/>
              <a:t>, </a:t>
            </a:r>
            <a:r>
              <a:rPr lang="en-GB" dirty="0" err="1"/>
              <a:t>ajūrvēda</a:t>
            </a:r>
            <a:r>
              <a:rPr lang="en-GB" dirty="0"/>
              <a:t> un </a:t>
            </a:r>
            <a:r>
              <a:rPr lang="lv-LV" dirty="0"/>
              <a:t>austrumu</a:t>
            </a:r>
            <a:r>
              <a:rPr lang="en-GB" dirty="0"/>
              <a:t> </a:t>
            </a:r>
            <a:r>
              <a:rPr lang="en-GB" dirty="0" err="1"/>
              <a:t>medicīna</a:t>
            </a:r>
            <a:r>
              <a:rPr lang="en-GB" dirty="0"/>
              <a:t>.</a:t>
            </a:r>
            <a:endParaRPr lang="lv-LV" dirty="0"/>
          </a:p>
          <a:p>
            <a:pPr marL="285750" indent="-285750">
              <a:buFont typeface="Wingdings" panose="05000000000000000000" pitchFamily="2" charset="2"/>
              <a:buChar char="ü"/>
            </a:pPr>
            <a:r>
              <a:rPr lang="en-GB" dirty="0"/>
              <a:t>Var </a:t>
            </a:r>
            <a:r>
              <a:rPr lang="en-GB" dirty="0" err="1"/>
              <a:t>ietvert</a:t>
            </a:r>
            <a:r>
              <a:rPr lang="en-GB" dirty="0"/>
              <a:t> </a:t>
            </a:r>
            <a:r>
              <a:rPr lang="en-GB" dirty="0" err="1"/>
              <a:t>arī</a:t>
            </a:r>
            <a:r>
              <a:rPr lang="en-GB" dirty="0"/>
              <a:t> </a:t>
            </a:r>
            <a:r>
              <a:rPr lang="lv-LV" dirty="0"/>
              <a:t>metodes kas </a:t>
            </a:r>
            <a:r>
              <a:rPr lang="en-GB" dirty="0"/>
              <a:t>s</a:t>
            </a:r>
            <a:r>
              <a:rPr lang="lv-LV" dirty="0"/>
              <a:t>a</a:t>
            </a:r>
            <a:r>
              <a:rPr lang="en-GB" dirty="0" err="1"/>
              <a:t>tītas</a:t>
            </a:r>
            <a:r>
              <a:rPr lang="en-GB" dirty="0"/>
              <a:t> </a:t>
            </a:r>
            <a:r>
              <a:rPr lang="en-GB" dirty="0" err="1"/>
              <a:t>ar</a:t>
            </a:r>
            <a:r>
              <a:rPr lang="en-GB" dirty="0"/>
              <a:t> </a:t>
            </a:r>
            <a:r>
              <a:rPr lang="en-GB" dirty="0" err="1"/>
              <a:t>garīgumu</a:t>
            </a:r>
            <a:r>
              <a:rPr lang="en-GB" dirty="0"/>
              <a:t> un </a:t>
            </a:r>
            <a:r>
              <a:rPr lang="en-GB" dirty="0" err="1"/>
              <a:t>enerģijas</a:t>
            </a:r>
            <a:r>
              <a:rPr lang="en-GB" dirty="0"/>
              <a:t> </a:t>
            </a:r>
            <a:r>
              <a:rPr lang="en-GB" dirty="0" err="1"/>
              <a:t>terapiju</a:t>
            </a:r>
            <a:r>
              <a:rPr lang="lv-LV" dirty="0"/>
              <a:t>.</a:t>
            </a:r>
            <a:endParaRPr lang="en-GB" dirty="0"/>
          </a:p>
        </p:txBody>
      </p:sp>
      <p:pic>
        <p:nvPicPr>
          <p:cNvPr id="2050" name="Picture 2" descr="Традиционная и нетрадиционная медицина">
            <a:extLst>
              <a:ext uri="{FF2B5EF4-FFF2-40B4-BE49-F238E27FC236}">
                <a16:creationId xmlns:a16="http://schemas.microsoft.com/office/drawing/2014/main" id="{52CA29C7-8585-2B9F-70DD-90491336A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913" y="972884"/>
            <a:ext cx="5715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36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7451725" y="2151233"/>
            <a:ext cx="3416300" cy="1447800"/>
          </a:xfrm>
        </p:spPr>
        <p:txBody>
          <a:bodyPr rtlCol="0">
            <a:noAutofit/>
          </a:bodyPr>
          <a:lstStyle/>
          <a:p>
            <a:pPr algn="ctr" rtl="0"/>
            <a:r>
              <a:rPr lang="en-GB" sz="4000" dirty="0" err="1">
                <a:solidFill>
                  <a:srgbClr val="C00000"/>
                </a:solidFill>
              </a:rPr>
              <a:t>n</a:t>
            </a:r>
            <a:r>
              <a:rPr lang="en-GB" sz="4000" dirty="0" err="1"/>
              <a:t>elikumīga</a:t>
            </a:r>
            <a:r>
              <a:rPr lang="en-GB" sz="4000" dirty="0"/>
              <a:t> </a:t>
            </a:r>
            <a:r>
              <a:rPr lang="en-GB" sz="4000" dirty="0" err="1">
                <a:solidFill>
                  <a:srgbClr val="FF0000"/>
                </a:solidFill>
              </a:rPr>
              <a:t>m</a:t>
            </a:r>
            <a:r>
              <a:rPr lang="en-GB" sz="4000" dirty="0" err="1"/>
              <a:t>edicīniskā</a:t>
            </a:r>
            <a:r>
              <a:rPr lang="en-GB" sz="4000" dirty="0"/>
              <a:t> </a:t>
            </a:r>
            <a:r>
              <a:rPr lang="en-GB" sz="4000" dirty="0" err="1">
                <a:solidFill>
                  <a:srgbClr val="FF4537"/>
                </a:solidFill>
              </a:rPr>
              <a:t>p</a:t>
            </a:r>
            <a:r>
              <a:rPr lang="en-GB" sz="4000" dirty="0" err="1"/>
              <a:t>alīdzība</a:t>
            </a:r>
            <a:endParaRPr lang="en-GB" sz="4000" dirty="0"/>
          </a:p>
        </p:txBody>
      </p:sp>
      <p:pic>
        <p:nvPicPr>
          <p:cNvPr id="11" name="Attēls 10">
            <a:extLst>
              <a:ext uri="{FF2B5EF4-FFF2-40B4-BE49-F238E27FC236}">
                <a16:creationId xmlns:a16="http://schemas.microsoft.com/office/drawing/2014/main" id="{59124F62-9B8C-C8BE-86C0-848196E45287}"/>
              </a:ext>
            </a:extLst>
          </p:cNvPr>
          <p:cNvPicPr>
            <a:picLocks noChangeAspect="1"/>
          </p:cNvPicPr>
          <p:nvPr/>
        </p:nvPicPr>
        <p:blipFill>
          <a:blip r:embed="rId3"/>
          <a:stretch>
            <a:fillRect/>
          </a:stretch>
        </p:blipFill>
        <p:spPr>
          <a:xfrm>
            <a:off x="655637" y="1335087"/>
            <a:ext cx="5953125" cy="4467225"/>
          </a:xfrm>
          <a:prstGeom prst="rect">
            <a:avLst/>
          </a:prstGeom>
        </p:spPr>
      </p:pic>
      <p:sp>
        <p:nvSpPr>
          <p:cNvPr id="15" name="TextBox 14">
            <a:extLst>
              <a:ext uri="{FF2B5EF4-FFF2-40B4-BE49-F238E27FC236}">
                <a16:creationId xmlns:a16="http://schemas.microsoft.com/office/drawing/2014/main" id="{00FF235B-40F5-58FA-66FF-410DF8162C2F}"/>
              </a:ext>
            </a:extLst>
          </p:cNvPr>
          <p:cNvSpPr txBox="1"/>
          <p:nvPr/>
        </p:nvSpPr>
        <p:spPr>
          <a:xfrm>
            <a:off x="7883525" y="5328335"/>
            <a:ext cx="3070225" cy="1169551"/>
          </a:xfrm>
          <a:prstGeom prst="rect">
            <a:avLst/>
          </a:prstGeom>
          <a:noFill/>
        </p:spPr>
        <p:txBody>
          <a:bodyPr wrap="square">
            <a:spAutoFit/>
          </a:bodyPr>
          <a:lstStyle/>
          <a:p>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https://varaviksnecentrs.lv/</a:t>
            </a:r>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https://www.unionklinika.lv/</a:t>
            </a:r>
            <a:endParaRPr lang="ru-RU" sz="1600" kern="100" dirty="0">
              <a:latin typeface="Calibri" panose="020F0502020204030204" pitchFamily="34" charset="0"/>
              <a:ea typeface="Calibri" panose="020F0502020204030204" pitchFamily="34" charset="0"/>
              <a:cs typeface="Times New Roman" panose="02020603050405020304" pitchFamily="18" charset="0"/>
            </a:endParaRPr>
          </a:p>
          <a:p>
            <a:endParaRPr lang="ru-RU"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Grafika 15" descr="Confused person outline">
            <a:extLst>
              <a:ext uri="{FF2B5EF4-FFF2-40B4-BE49-F238E27FC236}">
                <a16:creationId xmlns:a16="http://schemas.microsoft.com/office/drawing/2014/main" id="{7C71ED9F-BDFA-A2EE-DFC5-2273E08BFD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02675" y="4006484"/>
            <a:ext cx="914400" cy="914400"/>
          </a:xfrm>
          <a:prstGeom prst="rect">
            <a:avLst/>
          </a:prstGeom>
        </p:spPr>
      </p:pic>
    </p:spTree>
    <p:extLst>
      <p:ext uri="{BB962C8B-B14F-4D97-AF65-F5344CB8AC3E}">
        <p14:creationId xmlns:p14="http://schemas.microsoft.com/office/powerpoint/2010/main" val="17218416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7B37-3ABF-424E-9128-F20C2B7250DC}"/>
              </a:ext>
            </a:extLst>
          </p:cNvPr>
          <p:cNvSpPr>
            <a:spLocks noGrp="1"/>
          </p:cNvSpPr>
          <p:nvPr>
            <p:ph type="title"/>
          </p:nvPr>
        </p:nvSpPr>
        <p:spPr>
          <a:xfrm>
            <a:off x="581192" y="731520"/>
            <a:ext cx="11029616" cy="987552"/>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ormAutofit/>
          </a:bodyPr>
          <a:lstStyle/>
          <a:p>
            <a:pPr algn="ctr" rtl="0"/>
            <a:r>
              <a:rPr lang="lv-LV" sz="4000" dirty="0">
                <a:effectLst>
                  <a:outerShdw blurRad="38100" dist="38100" dir="2700000" algn="tl">
                    <a:srgbClr val="000000">
                      <a:alpha val="43137"/>
                    </a:srgbClr>
                  </a:outerShdw>
                </a:effectLst>
              </a:rPr>
              <a:t>Vita grata medicīnas centrs</a:t>
            </a:r>
            <a:endParaRPr lang="en-GB" sz="4000" dirty="0">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id="{29851974-A699-44BC-93B3-F64FE92D3C90}"/>
              </a:ext>
            </a:extLst>
          </p:cNvPr>
          <p:cNvSpPr>
            <a:spLocks noGrp="1"/>
          </p:cNvSpPr>
          <p:nvPr>
            <p:ph type="sldNum" sz="quarter" idx="12"/>
          </p:nvPr>
        </p:nvSpPr>
        <p:spPr>
          <a:xfrm>
            <a:off x="10558300" y="6423914"/>
            <a:ext cx="1052510" cy="365125"/>
          </a:xfrm>
        </p:spPr>
        <p:txBody>
          <a:bodyPr rtlCol="0"/>
          <a:lstStyle/>
          <a:p>
            <a:pPr rtl="0"/>
            <a:fld id="{3A98EE3D-8CD1-4C3F-BD1C-C98C9596463C}" type="slidenum">
              <a:rPr lang="en-GB" smtClean="0"/>
              <a:pPr rtl="0"/>
              <a:t>8</a:t>
            </a:fld>
            <a:endParaRPr lang="en-GB" dirty="0"/>
          </a:p>
        </p:txBody>
      </p:sp>
      <p:pic>
        <p:nvPicPr>
          <p:cNvPr id="15" name="Satura vietturis 14" descr="Female pointing with finger">
            <a:extLst>
              <a:ext uri="{FF2B5EF4-FFF2-40B4-BE49-F238E27FC236}">
                <a16:creationId xmlns:a16="http://schemas.microsoft.com/office/drawing/2014/main" id="{7D1115F4-D082-8888-AB57-EE883B095ACC}"/>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1055941" y="3063176"/>
            <a:ext cx="2114550" cy="3543300"/>
          </a:xfrm>
        </p:spPr>
      </p:pic>
      <p:pic>
        <p:nvPicPr>
          <p:cNvPr id="13" name="Video 12" title="Searching magnifying glass">
            <a:hlinkClick r:id="" action="ppaction://media"/>
            <a:extLst>
              <a:ext uri="{FF2B5EF4-FFF2-40B4-BE49-F238E27FC236}">
                <a16:creationId xmlns:a16="http://schemas.microsoft.com/office/drawing/2014/main" id="{A11F8662-000F-8FF0-A131-4B5025B04045}"/>
              </a:ext>
            </a:extLst>
          </p:cNvPr>
          <p:cNvPicPr>
            <a:picLocks noChangeAspect="1"/>
          </p:cNvPicPr>
          <p:nvPr>
            <a:videoFile r:link="rId2"/>
            <p:extLst>
              <p:ext uri="{DAA4B4D4-6D71-4841-9C94-3DE7FCFB9230}">
                <p14:media xmlns:p14="http://schemas.microsoft.com/office/powerpoint/2010/main" r:embed="rId1"/>
              </p:ext>
            </p:extLst>
          </p:nvPr>
        </p:nvPicPr>
        <p:blipFill>
          <a:blip r:embed="rId7">
            <a:duotone>
              <a:schemeClr val="accent1">
                <a:shade val="45000"/>
                <a:satMod val="135000"/>
              </a:schemeClr>
              <a:prstClr val="white"/>
            </a:duotone>
          </a:blip>
          <a:stretch>
            <a:fillRect/>
          </a:stretch>
        </p:blipFill>
        <p:spPr>
          <a:xfrm>
            <a:off x="4468904" y="2178229"/>
            <a:ext cx="7019112" cy="3948251"/>
          </a:xfrm>
          <a:prstGeom prst="rect">
            <a:avLst/>
          </a:prstGeom>
        </p:spPr>
      </p:pic>
      <p:pic>
        <p:nvPicPr>
          <p:cNvPr id="19" name="Grafika 18" descr="Woman with bangs">
            <a:extLst>
              <a:ext uri="{FF2B5EF4-FFF2-40B4-BE49-F238E27FC236}">
                <a16:creationId xmlns:a16="http://schemas.microsoft.com/office/drawing/2014/main" id="{0B0C2C29-DC71-E5D9-34CC-F921D20BEE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76337" y="2522773"/>
            <a:ext cx="771525" cy="695325"/>
          </a:xfrm>
          <a:prstGeom prst="rect">
            <a:avLst/>
          </a:prstGeom>
        </p:spPr>
      </p:pic>
      <p:pic>
        <p:nvPicPr>
          <p:cNvPr id="21" name="Grafika 20" descr="A confused face">
            <a:extLst>
              <a:ext uri="{FF2B5EF4-FFF2-40B4-BE49-F238E27FC236}">
                <a16:creationId xmlns:a16="http://schemas.microsoft.com/office/drawing/2014/main" id="{F608352D-2127-F3F9-5339-5E1DE76A54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808416" y="2760400"/>
            <a:ext cx="304800" cy="381000"/>
          </a:xfrm>
          <a:prstGeom prst="rect">
            <a:avLst/>
          </a:prstGeom>
        </p:spPr>
      </p:pic>
      <p:sp>
        <p:nvSpPr>
          <p:cNvPr id="33" name="TextBox 32">
            <a:extLst>
              <a:ext uri="{FF2B5EF4-FFF2-40B4-BE49-F238E27FC236}">
                <a16:creationId xmlns:a16="http://schemas.microsoft.com/office/drawing/2014/main" id="{359B0333-8B69-55C8-C2AD-513FC275320C}"/>
              </a:ext>
            </a:extLst>
          </p:cNvPr>
          <p:cNvSpPr txBox="1"/>
          <p:nvPr/>
        </p:nvSpPr>
        <p:spPr>
          <a:xfrm>
            <a:off x="2651018" y="6216305"/>
            <a:ext cx="1935032" cy="369332"/>
          </a:xfrm>
          <a:prstGeom prst="rect">
            <a:avLst/>
          </a:prstGeom>
          <a:noFill/>
        </p:spPr>
        <p:txBody>
          <a:bodyPr wrap="square">
            <a:spAutoFit/>
          </a:bodyPr>
          <a:lstStyle/>
          <a:p>
            <a:r>
              <a:rPr lang="en-GB" dirty="0">
                <a:hlinkClick r:id="rId12"/>
              </a:rPr>
              <a:t>https://atkariba.lv/</a:t>
            </a:r>
            <a:r>
              <a:rPr lang="lv-LV" dirty="0"/>
              <a:t> </a:t>
            </a:r>
            <a:endParaRPr lang="en-GB" dirty="0"/>
          </a:p>
        </p:txBody>
      </p:sp>
      <p:sp>
        <p:nvSpPr>
          <p:cNvPr id="5" name="TextBox 4">
            <a:extLst>
              <a:ext uri="{FF2B5EF4-FFF2-40B4-BE49-F238E27FC236}">
                <a16:creationId xmlns:a16="http://schemas.microsoft.com/office/drawing/2014/main" id="{8E64CA86-2E62-2D63-A64A-89A507807049}"/>
              </a:ext>
            </a:extLst>
          </p:cNvPr>
          <p:cNvSpPr txBox="1"/>
          <p:nvPr/>
        </p:nvSpPr>
        <p:spPr>
          <a:xfrm>
            <a:off x="5513152" y="6104875"/>
            <a:ext cx="4396161" cy="646331"/>
          </a:xfrm>
          <a:prstGeom prst="rect">
            <a:avLst/>
          </a:prstGeom>
          <a:noFill/>
        </p:spPr>
        <p:txBody>
          <a:bodyPr wrap="square">
            <a:spAutoFit/>
          </a:bodyPr>
          <a:lstStyle/>
          <a:p>
            <a:r>
              <a:rPr lang="en-GB"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3"/>
              </a:rPr>
              <a:t>https://www.neslimo.lv/medicinas-iestades</a:t>
            </a:r>
            <a:r>
              <a:rPr lang="en-GB"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4"/>
              </a:rPr>
              <a:t>https://www.neslimo.lv/arstniecibas-personas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807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2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ida numura vietturis 6">
            <a:extLst>
              <a:ext uri="{FF2B5EF4-FFF2-40B4-BE49-F238E27FC236}">
                <a16:creationId xmlns:a16="http://schemas.microsoft.com/office/drawing/2014/main" id="{59054897-67F6-250F-0653-F7044B2FEFAB}"/>
              </a:ext>
            </a:extLst>
          </p:cNvPr>
          <p:cNvSpPr>
            <a:spLocks noGrp="1"/>
          </p:cNvSpPr>
          <p:nvPr>
            <p:ph type="sldNum" sz="quarter" idx="12"/>
          </p:nvPr>
        </p:nvSpPr>
        <p:spPr/>
        <p:txBody>
          <a:bodyPr/>
          <a:lstStyle/>
          <a:p>
            <a:pPr rtl="0"/>
            <a:fld id="{3A98EE3D-8CD1-4C3F-BD1C-C98C9596463C}" type="slidenum">
              <a:rPr lang="en-GB" noProof="0" smtClean="0"/>
              <a:t>9</a:t>
            </a:fld>
            <a:endParaRPr lang="en-GB" noProof="0"/>
          </a:p>
        </p:txBody>
      </p:sp>
      <p:pic>
        <p:nvPicPr>
          <p:cNvPr id="9" name="Video 8" title="Comments pop-up background">
            <a:hlinkClick r:id="" action="ppaction://media"/>
            <a:extLst>
              <a:ext uri="{FF2B5EF4-FFF2-40B4-BE49-F238E27FC236}">
                <a16:creationId xmlns:a16="http://schemas.microsoft.com/office/drawing/2014/main" id="{D6963AAA-FD06-5BDD-B08A-A20F537A0CD9}"/>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l="-2783" r="2783"/>
          <a:stretch/>
        </p:blipFill>
        <p:spPr>
          <a:xfrm>
            <a:off x="955356" y="4748154"/>
            <a:ext cx="2625090" cy="1476614"/>
          </a:xfrm>
          <a:prstGeom prst="rect">
            <a:avLst/>
          </a:prstGeom>
        </p:spPr>
      </p:pic>
      <p:sp>
        <p:nvSpPr>
          <p:cNvPr id="5" name="TextBox 4">
            <a:extLst>
              <a:ext uri="{FF2B5EF4-FFF2-40B4-BE49-F238E27FC236}">
                <a16:creationId xmlns:a16="http://schemas.microsoft.com/office/drawing/2014/main" id="{65E68F44-DA43-395D-9B95-9BC875272ACC}"/>
              </a:ext>
            </a:extLst>
          </p:cNvPr>
          <p:cNvSpPr txBox="1"/>
          <p:nvPr/>
        </p:nvSpPr>
        <p:spPr>
          <a:xfrm>
            <a:off x="862964" y="853107"/>
            <a:ext cx="2809875" cy="1815882"/>
          </a:xfrm>
          <a:prstGeom prst="rect">
            <a:avLst/>
          </a:prstGeom>
          <a:noFill/>
        </p:spPr>
        <p:txBody>
          <a:bodyPr wrap="square" rtlCol="0">
            <a:spAutoFit/>
          </a:bodyPr>
          <a:lstStyle/>
          <a:p>
            <a:pPr marL="285750" indent="-285750">
              <a:buFont typeface="Arial" panose="020B0604020202020204" pitchFamily="34" charset="0"/>
              <a:buChar char="•"/>
            </a:pPr>
            <a:r>
              <a:rPr lang="en-GB" sz="1600" b="1" dirty="0" err="1">
                <a:solidFill>
                  <a:schemeClr val="accent1"/>
                </a:solidFill>
              </a:rPr>
              <a:t>Latvijā</a:t>
            </a:r>
            <a:r>
              <a:rPr lang="en-GB" sz="1600" b="1" dirty="0">
                <a:solidFill>
                  <a:schemeClr val="accent1"/>
                </a:solidFill>
              </a:rPr>
              <a:t> inter</a:t>
            </a:r>
            <a:r>
              <a:rPr lang="lv-LV" sz="1600" b="1" dirty="0">
                <a:solidFill>
                  <a:schemeClr val="accent1"/>
                </a:solidFill>
              </a:rPr>
              <a:t>.</a:t>
            </a:r>
            <a:r>
              <a:rPr lang="en-GB" sz="1600" b="1" dirty="0">
                <a:solidFill>
                  <a:schemeClr val="accent1"/>
                </a:solidFill>
              </a:rPr>
              <a:t> </a:t>
            </a:r>
            <a:r>
              <a:rPr lang="en-GB" sz="1600" b="1" dirty="0" err="1">
                <a:solidFill>
                  <a:schemeClr val="accent1"/>
                </a:solidFill>
              </a:rPr>
              <a:t>vietnēs</a:t>
            </a:r>
            <a:r>
              <a:rPr lang="en-GB" sz="1600" b="1" dirty="0">
                <a:solidFill>
                  <a:schemeClr val="accent1"/>
                </a:solidFill>
              </a:rPr>
              <a:t> </a:t>
            </a:r>
            <a:r>
              <a:rPr lang="en-GB" sz="1600" b="1" dirty="0" err="1">
                <a:solidFill>
                  <a:schemeClr val="accent1"/>
                </a:solidFill>
              </a:rPr>
              <a:t>ir</a:t>
            </a:r>
            <a:r>
              <a:rPr lang="en-GB" sz="1600" b="1" dirty="0">
                <a:solidFill>
                  <a:schemeClr val="accent1"/>
                </a:solidFill>
              </a:rPr>
              <a:t> </a:t>
            </a:r>
            <a:r>
              <a:rPr lang="en-GB" sz="1600" b="1" dirty="0" err="1">
                <a:solidFill>
                  <a:schemeClr val="accent1"/>
                </a:solidFill>
              </a:rPr>
              <a:t>pieejami</a:t>
            </a:r>
            <a:r>
              <a:rPr lang="en-GB" sz="1600" b="1" dirty="0">
                <a:solidFill>
                  <a:schemeClr val="accent1"/>
                </a:solidFill>
              </a:rPr>
              <a:t> </a:t>
            </a:r>
            <a:r>
              <a:rPr lang="en-GB" sz="1600" b="1" dirty="0" err="1">
                <a:solidFill>
                  <a:schemeClr val="accent1"/>
                </a:solidFill>
              </a:rPr>
              <a:t>piedāvājumi</a:t>
            </a:r>
            <a:r>
              <a:rPr lang="en-GB" sz="1600" b="1" dirty="0">
                <a:solidFill>
                  <a:schemeClr val="accent1"/>
                </a:solidFill>
              </a:rPr>
              <a:t> un </a:t>
            </a:r>
            <a:r>
              <a:rPr lang="en-GB" sz="1600" b="1" dirty="0" err="1">
                <a:solidFill>
                  <a:schemeClr val="accent1"/>
                </a:solidFill>
              </a:rPr>
              <a:t>dažādas</a:t>
            </a:r>
            <a:r>
              <a:rPr lang="en-GB" sz="1600" b="1" dirty="0">
                <a:solidFill>
                  <a:schemeClr val="accent1"/>
                </a:solidFill>
              </a:rPr>
              <a:t> </a:t>
            </a:r>
            <a:r>
              <a:rPr lang="en-GB" sz="1600" b="1" dirty="0" err="1">
                <a:solidFill>
                  <a:schemeClr val="accent1"/>
                </a:solidFill>
              </a:rPr>
              <a:t>reklāmas</a:t>
            </a:r>
            <a:r>
              <a:rPr lang="lv-LV" sz="1600" b="1" dirty="0">
                <a:solidFill>
                  <a:schemeClr val="accent1"/>
                </a:solidFill>
              </a:rPr>
              <a:t> </a:t>
            </a:r>
            <a:r>
              <a:rPr lang="en-GB" sz="1600" b="1" dirty="0" err="1">
                <a:solidFill>
                  <a:schemeClr val="accent1"/>
                </a:solidFill>
              </a:rPr>
              <a:t>atkarību</a:t>
            </a:r>
            <a:r>
              <a:rPr lang="en-GB" sz="1600" b="1" dirty="0">
                <a:solidFill>
                  <a:schemeClr val="accent1"/>
                </a:solidFill>
              </a:rPr>
              <a:t> </a:t>
            </a:r>
            <a:r>
              <a:rPr lang="en-GB" sz="1600" b="1" dirty="0" err="1">
                <a:solidFill>
                  <a:schemeClr val="accent1"/>
                </a:solidFill>
              </a:rPr>
              <a:t>ārstēšanā</a:t>
            </a:r>
            <a:r>
              <a:rPr lang="lv-LV" sz="1600" b="1" dirty="0">
                <a:solidFill>
                  <a:schemeClr val="accent1"/>
                </a:solidFill>
              </a:rPr>
              <a:t>i</a:t>
            </a:r>
            <a:r>
              <a:rPr lang="en-GB" sz="1600" b="1" dirty="0">
                <a:solidFill>
                  <a:schemeClr val="accent1"/>
                </a:solidFill>
              </a:rPr>
              <a:t> no </a:t>
            </a:r>
            <a:r>
              <a:rPr lang="en-GB" sz="1600" b="1" dirty="0" err="1">
                <a:solidFill>
                  <a:schemeClr val="bg1">
                    <a:lumMod val="95000"/>
                  </a:schemeClr>
                </a:solidFill>
              </a:rPr>
              <a:t>psihiatriem</a:t>
            </a:r>
            <a:r>
              <a:rPr lang="en-GB" sz="1600" b="1" dirty="0">
                <a:solidFill>
                  <a:schemeClr val="accent1"/>
                </a:solidFill>
              </a:rPr>
              <a:t>, </a:t>
            </a:r>
            <a:r>
              <a:rPr lang="en-GB" sz="1600" b="1" dirty="0" err="1">
                <a:solidFill>
                  <a:schemeClr val="accent1"/>
                </a:solidFill>
              </a:rPr>
              <a:t>kuri</a:t>
            </a:r>
            <a:r>
              <a:rPr lang="en-GB" sz="1600" b="1" dirty="0">
                <a:solidFill>
                  <a:schemeClr val="accent1"/>
                </a:solidFill>
              </a:rPr>
              <a:t> nav </a:t>
            </a:r>
            <a:r>
              <a:rPr lang="en-GB" sz="1600" b="1" dirty="0" err="1">
                <a:solidFill>
                  <a:schemeClr val="accent1"/>
                </a:solidFill>
              </a:rPr>
              <a:t>sertificēti</a:t>
            </a:r>
            <a:r>
              <a:rPr lang="lv-LV" sz="1600" b="1" dirty="0">
                <a:solidFill>
                  <a:schemeClr val="accent1"/>
                </a:solidFill>
              </a:rPr>
              <a:t> </a:t>
            </a:r>
            <a:r>
              <a:rPr lang="lv-LV" sz="1600" b="1" dirty="0">
                <a:solidFill>
                  <a:schemeClr val="bg1">
                    <a:lumMod val="95000"/>
                  </a:schemeClr>
                </a:solidFill>
              </a:rPr>
              <a:t>narkologa</a:t>
            </a:r>
            <a:r>
              <a:rPr lang="lv-LV" sz="1600" b="1" dirty="0">
                <a:solidFill>
                  <a:schemeClr val="accent1"/>
                </a:solidFill>
              </a:rPr>
              <a:t> specialitāte.</a:t>
            </a:r>
            <a:endParaRPr lang="en-GB" sz="1600" b="1" dirty="0">
              <a:solidFill>
                <a:schemeClr val="accent1"/>
              </a:solidFill>
            </a:endParaRPr>
          </a:p>
        </p:txBody>
      </p:sp>
      <p:sp>
        <p:nvSpPr>
          <p:cNvPr id="8" name="TextBox 7">
            <a:extLst>
              <a:ext uri="{FF2B5EF4-FFF2-40B4-BE49-F238E27FC236}">
                <a16:creationId xmlns:a16="http://schemas.microsoft.com/office/drawing/2014/main" id="{95529AD4-6BAA-D9DD-2283-37FFAAC9722C}"/>
              </a:ext>
            </a:extLst>
          </p:cNvPr>
          <p:cNvSpPr txBox="1"/>
          <p:nvPr/>
        </p:nvSpPr>
        <p:spPr>
          <a:xfrm>
            <a:off x="862964" y="2838730"/>
            <a:ext cx="2625090" cy="1815882"/>
          </a:xfrm>
          <a:prstGeom prst="rect">
            <a:avLst/>
          </a:prstGeom>
          <a:noFill/>
        </p:spPr>
        <p:txBody>
          <a:bodyPr wrap="square">
            <a:spAutoFit/>
          </a:bodyPr>
          <a:lstStyle/>
          <a:p>
            <a:pPr marL="285750" indent="-285750">
              <a:buFont typeface="Arial" panose="020B0604020202020204" pitchFamily="34" charset="0"/>
              <a:buChar char="•"/>
            </a:pPr>
            <a:r>
              <a:rPr lang="lv-LV" sz="1600" b="1" dirty="0">
                <a:solidFill>
                  <a:schemeClr val="accent1"/>
                </a:solidFill>
              </a:rPr>
              <a:t>Gan piedāvājumi no </a:t>
            </a:r>
            <a:r>
              <a:rPr lang="lv-LV" sz="1600" b="1" dirty="0" err="1">
                <a:solidFill>
                  <a:schemeClr val="bg1">
                    <a:lumMod val="95000"/>
                  </a:schemeClr>
                </a:solidFill>
              </a:rPr>
              <a:t>narkoloģiem</a:t>
            </a:r>
            <a:r>
              <a:rPr lang="lv-LV" sz="1600" b="1" dirty="0">
                <a:solidFill>
                  <a:schemeClr val="accent1"/>
                </a:solidFill>
              </a:rPr>
              <a:t> kuri sniedz </a:t>
            </a:r>
            <a:r>
              <a:rPr lang="lv-LV" sz="1600" b="1" dirty="0">
                <a:solidFill>
                  <a:schemeClr val="bg1">
                    <a:lumMod val="95000"/>
                  </a:schemeClr>
                </a:solidFill>
              </a:rPr>
              <a:t>psihiatrisko</a:t>
            </a:r>
            <a:r>
              <a:rPr lang="lv-LV" sz="1600" b="1" dirty="0">
                <a:solidFill>
                  <a:schemeClr val="accent1"/>
                </a:solidFill>
              </a:rPr>
              <a:t> palīdzību (</a:t>
            </a:r>
            <a:r>
              <a:rPr lang="lv-LV" sz="1600" b="1" dirty="0" err="1">
                <a:solidFill>
                  <a:schemeClr val="accent1"/>
                </a:solidFill>
              </a:rPr>
              <a:t>depresijas,trauksme</a:t>
            </a:r>
            <a:r>
              <a:rPr lang="lv-LV" sz="1600" b="1" dirty="0">
                <a:solidFill>
                  <a:schemeClr val="accent1"/>
                </a:solidFill>
              </a:rPr>
              <a:t> un </a:t>
            </a:r>
            <a:r>
              <a:rPr lang="lv-LV" sz="1600" b="1" dirty="0" err="1">
                <a:solidFill>
                  <a:schemeClr val="accent1"/>
                </a:solidFill>
              </a:rPr>
              <a:t>tt</a:t>
            </a:r>
            <a:r>
              <a:rPr lang="lv-LV" sz="1600" b="1" dirty="0">
                <a:solidFill>
                  <a:schemeClr val="accent1"/>
                </a:solidFill>
              </a:rPr>
              <a:t>.) bez psihiatra sertifikāta.</a:t>
            </a:r>
            <a:endParaRPr lang="en-GB" sz="1600" b="1" dirty="0">
              <a:solidFill>
                <a:schemeClr val="accent1"/>
              </a:solidFill>
            </a:endParaRPr>
          </a:p>
        </p:txBody>
      </p:sp>
      <p:pic>
        <p:nvPicPr>
          <p:cNvPr id="10" name="Attēls 9">
            <a:extLst>
              <a:ext uri="{FF2B5EF4-FFF2-40B4-BE49-F238E27FC236}">
                <a16:creationId xmlns:a16="http://schemas.microsoft.com/office/drawing/2014/main" id="{A8989721-8184-534B-2F1A-28FAC6C846A9}"/>
              </a:ext>
            </a:extLst>
          </p:cNvPr>
          <p:cNvPicPr>
            <a:picLocks noChangeAspect="1"/>
          </p:cNvPicPr>
          <p:nvPr/>
        </p:nvPicPr>
        <p:blipFill>
          <a:blip r:embed="rId5"/>
          <a:stretch>
            <a:fillRect/>
          </a:stretch>
        </p:blipFill>
        <p:spPr>
          <a:xfrm>
            <a:off x="4755278" y="1111630"/>
            <a:ext cx="6941021" cy="4634740"/>
          </a:xfrm>
          <a:prstGeom prst="rect">
            <a:avLst/>
          </a:prstGeom>
        </p:spPr>
      </p:pic>
    </p:spTree>
    <p:extLst>
      <p:ext uri="{BB962C8B-B14F-4D97-AF65-F5344CB8AC3E}">
        <p14:creationId xmlns:p14="http://schemas.microsoft.com/office/powerpoint/2010/main" val="30403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4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53030" mute="1">
                <p:cTn id="7" repeatCount="indefinite"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52848763_TF45205285_Win32" id="{512915A2-2AB9-4EE3-80AA-D8F6366BE079}" vid="{B6D99418-21CE-40BE-AD04-F937B08DC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{216D9F42-8D8A-4D23-997E-B5A6FE3BD78D}tf45205285_win32</Template>
  <TotalTime>574</TotalTime>
  <Words>671</Words>
  <Application>Microsoft Office PowerPoint</Application>
  <PresentationFormat>Platekrāna</PresentationFormat>
  <Paragraphs>96</Paragraphs>
  <Slides>15</Slides>
  <Notes>8</Notes>
  <HiddenSlides>0</HiddenSlides>
  <MMClips>2</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15</vt:i4>
      </vt:variant>
    </vt:vector>
  </HeadingPairs>
  <TitlesOfParts>
    <vt:vector size="23" baseType="lpstr">
      <vt:lpstr>Arial</vt:lpstr>
      <vt:lpstr>Calibri</vt:lpstr>
      <vt:lpstr>Gill Sans MT</vt:lpstr>
      <vt:lpstr>RobustaTLPro-Regular</vt:lpstr>
      <vt:lpstr>Times New Roman</vt:lpstr>
      <vt:lpstr>Wingdings</vt:lpstr>
      <vt:lpstr>Wingdings 2</vt:lpstr>
      <vt:lpstr>DividendVTI</vt:lpstr>
      <vt:lpstr>PRIVĀTA narkoloģiskā PALIDZĪBA </vt:lpstr>
      <vt:lpstr>PowerPoint prezentācija</vt:lpstr>
      <vt:lpstr>Ārstniecības likums</vt:lpstr>
      <vt:lpstr>PowerPoint prezentācija</vt:lpstr>
      <vt:lpstr>PowerPoint prezentācija</vt:lpstr>
      <vt:lpstr>tradicionālās un netradicionālās ārstēšanas metodes </vt:lpstr>
      <vt:lpstr>nelikumīga medicīniskā palīdzība</vt:lpstr>
      <vt:lpstr>Vita grata medicīnas centrs</vt:lpstr>
      <vt:lpstr>PowerPoint prezentācija</vt:lpstr>
      <vt:lpstr>Ambulatorās medicīniskās palīdzības metodes</vt:lpstr>
      <vt:lpstr>Alternatīvā medicīna </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Komerciāla narkoloģiskā ārstēšana</dc:title>
  <dc:creator>LASA MED SIA</dc:creator>
  <cp:lastModifiedBy>LASA MED SIA</cp:lastModifiedBy>
  <cp:revision>21</cp:revision>
  <dcterms:created xsi:type="dcterms:W3CDTF">2024-05-09T07:13:40Z</dcterms:created>
  <dcterms:modified xsi:type="dcterms:W3CDTF">2024-05-15T12:40:27Z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